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3" r:id="rId6"/>
    <p:sldId id="264" r:id="rId7"/>
    <p:sldId id="260" r:id="rId8"/>
    <p:sldId id="261" r:id="rId9"/>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6DC3"/>
    <a:srgbClr val="5AD6C7"/>
    <a:srgbClr val="4EE24E"/>
    <a:srgbClr val="D759C8"/>
    <a:srgbClr val="5C79D4"/>
    <a:srgbClr val="545ADC"/>
    <a:srgbClr val="71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74" d="100"/>
          <a:sy n="74" d="100"/>
        </p:scale>
        <p:origin x="37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PE"/>
          </a:p>
        </p:txBody>
      </p:sp>
      <p:sp>
        <p:nvSpPr>
          <p:cNvPr id="4" name="Marcador de fecha 3"/>
          <p:cNvSpPr>
            <a:spLocks noGrp="1"/>
          </p:cNvSpPr>
          <p:nvPr>
            <p:ph type="dt" sz="half" idx="10"/>
          </p:nvPr>
        </p:nvSpPr>
        <p:spPr/>
        <p:txBody>
          <a:bodyPr/>
          <a:lstStyle/>
          <a:p>
            <a:fld id="{2FEA80F9-15C7-450C-B150-BCF78D187D6E}" type="datetimeFigureOut">
              <a:rPr lang="es-PE" smtClean="0"/>
              <a:t>1 Dic. 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070009CB-2BE7-40AD-96DB-8725D4A59043}" type="slidenum">
              <a:rPr lang="es-PE" smtClean="0"/>
              <a:t>‹Nº›</a:t>
            </a:fld>
            <a:endParaRPr lang="es-PE"/>
          </a:p>
        </p:txBody>
      </p:sp>
    </p:spTree>
    <p:extLst>
      <p:ext uri="{BB962C8B-B14F-4D97-AF65-F5344CB8AC3E}">
        <p14:creationId xmlns:p14="http://schemas.microsoft.com/office/powerpoint/2010/main" val="930280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2FEA80F9-15C7-450C-B150-BCF78D187D6E}" type="datetimeFigureOut">
              <a:rPr lang="es-PE" smtClean="0"/>
              <a:t>1 Dic. 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070009CB-2BE7-40AD-96DB-8725D4A59043}" type="slidenum">
              <a:rPr lang="es-PE" smtClean="0"/>
              <a:t>‹Nº›</a:t>
            </a:fld>
            <a:endParaRPr lang="es-PE"/>
          </a:p>
        </p:txBody>
      </p:sp>
    </p:spTree>
    <p:extLst>
      <p:ext uri="{BB962C8B-B14F-4D97-AF65-F5344CB8AC3E}">
        <p14:creationId xmlns:p14="http://schemas.microsoft.com/office/powerpoint/2010/main" val="202051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2FEA80F9-15C7-450C-B150-BCF78D187D6E}" type="datetimeFigureOut">
              <a:rPr lang="es-PE" smtClean="0"/>
              <a:t>1 Dic. 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070009CB-2BE7-40AD-96DB-8725D4A59043}" type="slidenum">
              <a:rPr lang="es-PE" smtClean="0"/>
              <a:t>‹Nº›</a:t>
            </a:fld>
            <a:endParaRPr lang="es-PE"/>
          </a:p>
        </p:txBody>
      </p:sp>
    </p:spTree>
    <p:extLst>
      <p:ext uri="{BB962C8B-B14F-4D97-AF65-F5344CB8AC3E}">
        <p14:creationId xmlns:p14="http://schemas.microsoft.com/office/powerpoint/2010/main" val="2566331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2FEA80F9-15C7-450C-B150-BCF78D187D6E}" type="datetimeFigureOut">
              <a:rPr lang="es-PE" smtClean="0"/>
              <a:t>1 Dic. 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070009CB-2BE7-40AD-96DB-8725D4A59043}" type="slidenum">
              <a:rPr lang="es-PE" smtClean="0"/>
              <a:t>‹Nº›</a:t>
            </a:fld>
            <a:endParaRPr lang="es-PE"/>
          </a:p>
        </p:txBody>
      </p:sp>
    </p:spTree>
    <p:extLst>
      <p:ext uri="{BB962C8B-B14F-4D97-AF65-F5344CB8AC3E}">
        <p14:creationId xmlns:p14="http://schemas.microsoft.com/office/powerpoint/2010/main" val="2652488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2FEA80F9-15C7-450C-B150-BCF78D187D6E}" type="datetimeFigureOut">
              <a:rPr lang="es-PE" smtClean="0"/>
              <a:t>1 Dic. 2019</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070009CB-2BE7-40AD-96DB-8725D4A59043}" type="slidenum">
              <a:rPr lang="es-PE" smtClean="0"/>
              <a:t>‹Nº›</a:t>
            </a:fld>
            <a:endParaRPr lang="es-PE"/>
          </a:p>
        </p:txBody>
      </p:sp>
    </p:spTree>
    <p:extLst>
      <p:ext uri="{BB962C8B-B14F-4D97-AF65-F5344CB8AC3E}">
        <p14:creationId xmlns:p14="http://schemas.microsoft.com/office/powerpoint/2010/main" val="1025844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2FEA80F9-15C7-450C-B150-BCF78D187D6E}" type="datetimeFigureOut">
              <a:rPr lang="es-PE" smtClean="0"/>
              <a:t>1 Dic. 2019</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070009CB-2BE7-40AD-96DB-8725D4A59043}" type="slidenum">
              <a:rPr lang="es-PE" smtClean="0"/>
              <a:t>‹Nº›</a:t>
            </a:fld>
            <a:endParaRPr lang="es-PE"/>
          </a:p>
        </p:txBody>
      </p:sp>
    </p:spTree>
    <p:extLst>
      <p:ext uri="{BB962C8B-B14F-4D97-AF65-F5344CB8AC3E}">
        <p14:creationId xmlns:p14="http://schemas.microsoft.com/office/powerpoint/2010/main" val="3425165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2FEA80F9-15C7-450C-B150-BCF78D187D6E}" type="datetimeFigureOut">
              <a:rPr lang="es-PE" smtClean="0"/>
              <a:t>1 Dic. 2019</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070009CB-2BE7-40AD-96DB-8725D4A59043}" type="slidenum">
              <a:rPr lang="es-PE" smtClean="0"/>
              <a:t>‹Nº›</a:t>
            </a:fld>
            <a:endParaRPr lang="es-PE"/>
          </a:p>
        </p:txBody>
      </p:sp>
    </p:spTree>
    <p:extLst>
      <p:ext uri="{BB962C8B-B14F-4D97-AF65-F5344CB8AC3E}">
        <p14:creationId xmlns:p14="http://schemas.microsoft.com/office/powerpoint/2010/main" val="511995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2FEA80F9-15C7-450C-B150-BCF78D187D6E}" type="datetimeFigureOut">
              <a:rPr lang="es-PE" smtClean="0"/>
              <a:t>1 Dic. 2019</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070009CB-2BE7-40AD-96DB-8725D4A59043}" type="slidenum">
              <a:rPr lang="es-PE" smtClean="0"/>
              <a:t>‹Nº›</a:t>
            </a:fld>
            <a:endParaRPr lang="es-PE"/>
          </a:p>
        </p:txBody>
      </p:sp>
    </p:spTree>
    <p:extLst>
      <p:ext uri="{BB962C8B-B14F-4D97-AF65-F5344CB8AC3E}">
        <p14:creationId xmlns:p14="http://schemas.microsoft.com/office/powerpoint/2010/main" val="2194712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FEA80F9-15C7-450C-B150-BCF78D187D6E}" type="datetimeFigureOut">
              <a:rPr lang="es-PE" smtClean="0"/>
              <a:t>1 Dic. 2019</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070009CB-2BE7-40AD-96DB-8725D4A59043}" type="slidenum">
              <a:rPr lang="es-PE" smtClean="0"/>
              <a:t>‹Nº›</a:t>
            </a:fld>
            <a:endParaRPr lang="es-PE"/>
          </a:p>
        </p:txBody>
      </p:sp>
    </p:spTree>
    <p:extLst>
      <p:ext uri="{BB962C8B-B14F-4D97-AF65-F5344CB8AC3E}">
        <p14:creationId xmlns:p14="http://schemas.microsoft.com/office/powerpoint/2010/main" val="524123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2FEA80F9-15C7-450C-B150-BCF78D187D6E}" type="datetimeFigureOut">
              <a:rPr lang="es-PE" smtClean="0"/>
              <a:t>1 Dic. 2019</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070009CB-2BE7-40AD-96DB-8725D4A59043}" type="slidenum">
              <a:rPr lang="es-PE" smtClean="0"/>
              <a:t>‹Nº›</a:t>
            </a:fld>
            <a:endParaRPr lang="es-PE"/>
          </a:p>
        </p:txBody>
      </p:sp>
    </p:spTree>
    <p:extLst>
      <p:ext uri="{BB962C8B-B14F-4D97-AF65-F5344CB8AC3E}">
        <p14:creationId xmlns:p14="http://schemas.microsoft.com/office/powerpoint/2010/main" val="3760727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2FEA80F9-15C7-450C-B150-BCF78D187D6E}" type="datetimeFigureOut">
              <a:rPr lang="es-PE" smtClean="0"/>
              <a:t>1 Dic. 2019</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070009CB-2BE7-40AD-96DB-8725D4A59043}" type="slidenum">
              <a:rPr lang="es-PE" smtClean="0"/>
              <a:t>‹Nº›</a:t>
            </a:fld>
            <a:endParaRPr lang="es-PE"/>
          </a:p>
        </p:txBody>
      </p:sp>
    </p:spTree>
    <p:extLst>
      <p:ext uri="{BB962C8B-B14F-4D97-AF65-F5344CB8AC3E}">
        <p14:creationId xmlns:p14="http://schemas.microsoft.com/office/powerpoint/2010/main" val="3382483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EA80F9-15C7-450C-B150-BCF78D187D6E}" type="datetimeFigureOut">
              <a:rPr lang="es-PE" smtClean="0"/>
              <a:t>1 Dic. 2019</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0009CB-2BE7-40AD-96DB-8725D4A59043}" type="slidenum">
              <a:rPr lang="es-PE" smtClean="0"/>
              <a:t>‹Nº›</a:t>
            </a:fld>
            <a:endParaRPr lang="es-PE"/>
          </a:p>
        </p:txBody>
      </p:sp>
    </p:spTree>
    <p:extLst>
      <p:ext uri="{BB962C8B-B14F-4D97-AF65-F5344CB8AC3E}">
        <p14:creationId xmlns:p14="http://schemas.microsoft.com/office/powerpoint/2010/main" val="2673485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clrChange>
              <a:clrFrom>
                <a:srgbClr val="010812"/>
              </a:clrFrom>
              <a:clrTo>
                <a:srgbClr val="010812">
                  <a:alpha val="0"/>
                </a:srgbClr>
              </a:clrTo>
            </a:clrChange>
            <a:extLst>
              <a:ext uri="{BEBA8EAE-BF5A-486C-A8C5-ECC9F3942E4B}">
                <a14:imgProps xmlns:a14="http://schemas.microsoft.com/office/drawing/2010/main">
                  <a14:imgLayer r:embed="rId3">
                    <a14:imgEffect>
                      <a14:colorTemperature colorTemp="11311"/>
                    </a14:imgEffect>
                    <a14:imgEffect>
                      <a14:saturation sat="66000"/>
                    </a14:imgEffect>
                  </a14:imgLayer>
                </a14:imgProps>
              </a:ext>
            </a:extLst>
          </a:blip>
          <a:stretch>
            <a:fillRect/>
          </a:stretch>
        </p:blipFill>
        <p:spPr>
          <a:xfrm>
            <a:off x="0" y="0"/>
            <a:ext cx="12192000" cy="6858000"/>
          </a:xfrm>
          <a:prstGeom prst="rect">
            <a:avLst/>
          </a:prstGeom>
          <a:effectLst>
            <a:glow rad="127000">
              <a:schemeClr val="accent1">
                <a:alpha val="6000"/>
              </a:schemeClr>
            </a:glow>
            <a:outerShdw blurRad="50800" dist="50800" dir="5400000" algn="ctr" rotWithShape="0">
              <a:srgbClr val="000000"/>
            </a:outerShdw>
          </a:effectLst>
        </p:spPr>
      </p:pic>
      <p:sp>
        <p:nvSpPr>
          <p:cNvPr id="5" name="Elipse 4"/>
          <p:cNvSpPr/>
          <p:nvPr/>
        </p:nvSpPr>
        <p:spPr>
          <a:xfrm>
            <a:off x="2663252" y="326036"/>
            <a:ext cx="6865495" cy="6205928"/>
          </a:xfrm>
          <a:prstGeom prst="ellipse">
            <a:avLst/>
          </a:prstGeom>
          <a:solidFill>
            <a:schemeClr val="bg1">
              <a:lumMod val="65000"/>
              <a:alpha val="56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p:cNvSpPr/>
          <p:nvPr/>
        </p:nvSpPr>
        <p:spPr>
          <a:xfrm>
            <a:off x="5428936" y="4292127"/>
            <a:ext cx="1334125" cy="39349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smtClean="0">
                <a:solidFill>
                  <a:schemeClr val="tx1"/>
                </a:solidFill>
                <a:effectLst>
                  <a:outerShdw blurRad="38100" dist="38100" dir="2700000" algn="tl">
                    <a:srgbClr val="000000">
                      <a:alpha val="43137"/>
                    </a:srgbClr>
                  </a:outerShdw>
                </a:effectLst>
                <a:latin typeface="Century Gothic" panose="020B0502020202020204" pitchFamily="34" charset="0"/>
              </a:rPr>
              <a:t>GRUPO A</a:t>
            </a:r>
            <a:endParaRPr lang="es-PE" b="1" dirty="0">
              <a:solidFill>
                <a:schemeClr val="tx1"/>
              </a:solidFill>
              <a:effectLst>
                <a:outerShdw blurRad="38100" dist="38100" dir="2700000" algn="tl">
                  <a:srgbClr val="000000">
                    <a:alpha val="43137"/>
                  </a:srgbClr>
                </a:outerShdw>
              </a:effectLst>
              <a:latin typeface="Century Gothic" panose="020B0502020202020204" pitchFamily="34" charset="0"/>
            </a:endParaRPr>
          </a:p>
        </p:txBody>
      </p:sp>
      <p:pic>
        <p:nvPicPr>
          <p:cNvPr id="12" name="Imagen 11"/>
          <p:cNvPicPr>
            <a:picLocks noChangeAspect="1"/>
          </p:cNvPicPr>
          <p:nvPr/>
        </p:nvPicPr>
        <p:blipFill rotWithShape="1">
          <a:blip r:embed="rId4"/>
          <a:srcRect l="1092" t="-958" b="4729"/>
          <a:stretch/>
        </p:blipFill>
        <p:spPr>
          <a:xfrm>
            <a:off x="2211185" y="2598850"/>
            <a:ext cx="8247477" cy="2056014"/>
          </a:xfrm>
          <a:prstGeom prst="rect">
            <a:avLst/>
          </a:prstGeom>
        </p:spPr>
      </p:pic>
      <p:pic>
        <p:nvPicPr>
          <p:cNvPr id="13" name="Imagen 12"/>
          <p:cNvPicPr>
            <a:picLocks noChangeAspect="1"/>
          </p:cNvPicPr>
          <p:nvPr/>
        </p:nvPicPr>
        <p:blipFill>
          <a:blip r:embed="rId5"/>
          <a:stretch>
            <a:fillRect/>
          </a:stretch>
        </p:blipFill>
        <p:spPr>
          <a:xfrm>
            <a:off x="2801629" y="894484"/>
            <a:ext cx="3100408" cy="2389013"/>
          </a:xfrm>
          <a:prstGeom prst="rect">
            <a:avLst/>
          </a:prstGeom>
        </p:spPr>
      </p:pic>
    </p:spTree>
    <p:extLst>
      <p:ext uri="{BB962C8B-B14F-4D97-AF65-F5344CB8AC3E}">
        <p14:creationId xmlns:p14="http://schemas.microsoft.com/office/powerpoint/2010/main" val="2586943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Resultado de imagen para hadoop hist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511" y="0"/>
            <a:ext cx="12428511" cy="6737683"/>
          </a:xfrm>
          <a:prstGeom prst="rect">
            <a:avLst/>
          </a:prstGeom>
          <a:noFill/>
          <a:extLst>
            <a:ext uri="{909E8E84-426E-40DD-AFC4-6F175D3DCCD1}">
              <a14:hiddenFill xmlns:a14="http://schemas.microsoft.com/office/drawing/2010/main">
                <a:solidFill>
                  <a:srgbClr val="FFFFFF"/>
                </a:solidFill>
              </a14:hiddenFill>
            </a:ext>
          </a:extLst>
        </p:spPr>
      </p:pic>
      <p:sp>
        <p:nvSpPr>
          <p:cNvPr id="19" name="Rectángulo 18"/>
          <p:cNvSpPr/>
          <p:nvPr/>
        </p:nvSpPr>
        <p:spPr>
          <a:xfrm>
            <a:off x="0" y="0"/>
            <a:ext cx="12192000" cy="6858000"/>
          </a:xfrm>
          <a:prstGeom prst="rect">
            <a:avLst/>
          </a:prstGeom>
          <a:solidFill>
            <a:schemeClr val="bg1">
              <a:lumMod val="50000"/>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Pentágono 5"/>
          <p:cNvSpPr/>
          <p:nvPr/>
        </p:nvSpPr>
        <p:spPr>
          <a:xfrm>
            <a:off x="811048" y="1370109"/>
            <a:ext cx="4077324" cy="597451"/>
          </a:xfrm>
          <a:prstGeom prst="homePlate">
            <a:avLst/>
          </a:prstGeom>
          <a:solidFill>
            <a:srgbClr val="716DC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smtClean="0">
                <a:effectLst>
                  <a:outerShdw blurRad="38100" dist="38100" dir="2700000" algn="tl">
                    <a:srgbClr val="000000">
                      <a:alpha val="43137"/>
                    </a:srgbClr>
                  </a:outerShdw>
                </a:effectLst>
                <a:latin typeface="Century Gothic" panose="020B0502020202020204" pitchFamily="34" charset="0"/>
              </a:rPr>
              <a:t>ES UNA PLATAFORMA DE CÓDICO ABIERTO</a:t>
            </a:r>
            <a:endParaRPr lang="es-PE" b="1" dirty="0">
              <a:effectLst>
                <a:outerShdw blurRad="38100" dist="38100" dir="2700000" algn="tl">
                  <a:srgbClr val="000000">
                    <a:alpha val="43137"/>
                  </a:srgbClr>
                </a:outerShdw>
              </a:effectLst>
              <a:latin typeface="Century Gothic" panose="020B0502020202020204" pitchFamily="34" charset="0"/>
            </a:endParaRPr>
          </a:p>
        </p:txBody>
      </p:sp>
      <p:sp>
        <p:nvSpPr>
          <p:cNvPr id="8" name="Rectángulo 7"/>
          <p:cNvSpPr/>
          <p:nvPr/>
        </p:nvSpPr>
        <p:spPr>
          <a:xfrm>
            <a:off x="6003634" y="2967335"/>
            <a:ext cx="184730" cy="923330"/>
          </a:xfrm>
          <a:prstGeom prst="rect">
            <a:avLst/>
          </a:prstGeom>
          <a:noFill/>
        </p:spPr>
        <p:txBody>
          <a:bodyPr wrap="none" lIns="91440" tIns="45720" rIns="91440" bIns="45720">
            <a:spAutoFit/>
          </a:bodyPr>
          <a:lstStyle/>
          <a:p>
            <a:pPr algn="ctr"/>
            <a:endParaRPr lang="es-PE"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Elipse 14"/>
          <p:cNvSpPr/>
          <p:nvPr/>
        </p:nvSpPr>
        <p:spPr>
          <a:xfrm>
            <a:off x="7095776" y="1497830"/>
            <a:ext cx="4099989" cy="3951662"/>
          </a:xfrm>
          <a:prstGeom prst="ellipse">
            <a:avLst/>
          </a:prstGeom>
          <a:solidFill>
            <a:schemeClr val="bg1">
              <a:lumMod val="65000"/>
              <a:alpha val="56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4800" b="1" dirty="0" smtClean="0">
                <a:effectLst>
                  <a:outerShdw blurRad="38100" dist="38100" dir="2700000" algn="tl">
                    <a:srgbClr val="000000">
                      <a:alpha val="43137"/>
                    </a:srgbClr>
                  </a:outerShdw>
                </a:effectLst>
                <a:latin typeface="Century Gothic" panose="020B0502020202020204" pitchFamily="34" charset="0"/>
              </a:rPr>
              <a:t>HISTORIA</a:t>
            </a:r>
            <a:endParaRPr lang="es-PE" sz="4800" b="1" dirty="0">
              <a:effectLst>
                <a:outerShdw blurRad="38100" dist="38100" dir="2700000" algn="tl">
                  <a:srgbClr val="000000">
                    <a:alpha val="43137"/>
                  </a:srgbClr>
                </a:outerShdw>
              </a:effectLst>
              <a:latin typeface="Century Gothic" panose="020B0502020202020204" pitchFamily="34" charset="0"/>
            </a:endParaRPr>
          </a:p>
        </p:txBody>
      </p:sp>
      <p:sp>
        <p:nvSpPr>
          <p:cNvPr id="9" name="Pentágono 8"/>
          <p:cNvSpPr/>
          <p:nvPr/>
        </p:nvSpPr>
        <p:spPr>
          <a:xfrm>
            <a:off x="794478" y="2426274"/>
            <a:ext cx="4077324" cy="614597"/>
          </a:xfrm>
          <a:prstGeom prst="homePlat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smtClean="0">
                <a:solidFill>
                  <a:schemeClr val="bg1"/>
                </a:solidFill>
                <a:effectLst>
                  <a:outerShdw blurRad="38100" dist="38100" dir="2700000" algn="tl">
                    <a:srgbClr val="000000">
                      <a:alpha val="43137"/>
                    </a:srgbClr>
                  </a:outerShdw>
                </a:effectLst>
                <a:latin typeface="Century Gothic" panose="020B0502020202020204" pitchFamily="34" charset="0"/>
              </a:rPr>
              <a:t>TRABAJA COORDINADAMENTE CON APACHE</a:t>
            </a:r>
            <a:endParaRPr lang="es-PE" b="1" dirty="0">
              <a:effectLst>
                <a:outerShdw blurRad="38100" dist="38100" dir="2700000" algn="tl">
                  <a:srgbClr val="000000">
                    <a:alpha val="43137"/>
                  </a:srgbClr>
                </a:outerShdw>
              </a:effectLst>
              <a:latin typeface="Century Gothic" panose="020B0502020202020204" pitchFamily="34" charset="0"/>
            </a:endParaRPr>
          </a:p>
        </p:txBody>
      </p:sp>
      <p:sp>
        <p:nvSpPr>
          <p:cNvPr id="10" name="Pentágono 9"/>
          <p:cNvSpPr/>
          <p:nvPr/>
        </p:nvSpPr>
        <p:spPr>
          <a:xfrm>
            <a:off x="811048" y="3474629"/>
            <a:ext cx="4044184" cy="559974"/>
          </a:xfrm>
          <a:prstGeom prst="homePlate">
            <a:avLst/>
          </a:prstGeom>
          <a:solidFill>
            <a:srgbClr val="5AD6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smtClean="0">
              <a:solidFill>
                <a:schemeClr val="bg1"/>
              </a:solidFill>
              <a:effectLst>
                <a:outerShdw blurRad="38100" dist="38100" dir="2700000" algn="tl">
                  <a:srgbClr val="000000">
                    <a:alpha val="43137"/>
                  </a:srgbClr>
                </a:outerShdw>
              </a:effectLst>
            </a:endParaRPr>
          </a:p>
          <a:p>
            <a:pPr algn="ctr"/>
            <a:r>
              <a:rPr lang="es-PE" b="1" dirty="0" smtClean="0">
                <a:solidFill>
                  <a:schemeClr val="bg1"/>
                </a:solidFill>
                <a:effectLst>
                  <a:outerShdw blurRad="38100" dist="38100" dir="2700000" algn="tl">
                    <a:srgbClr val="000000">
                      <a:alpha val="43137"/>
                    </a:srgbClr>
                  </a:outerShdw>
                </a:effectLst>
                <a:latin typeface="Century Gothic" panose="020B0502020202020204" pitchFamily="34" charset="0"/>
              </a:rPr>
              <a:t>SU ORIGEN SE REMONTA A 2004 .</a:t>
            </a:r>
          </a:p>
          <a:p>
            <a:pPr algn="ctr"/>
            <a:endParaRPr lang="es-PE" dirty="0">
              <a:effectLst>
                <a:outerShdw blurRad="38100" dist="38100" dir="2700000" algn="tl">
                  <a:srgbClr val="000000">
                    <a:alpha val="43137"/>
                  </a:srgbClr>
                </a:outerShdw>
              </a:effectLst>
            </a:endParaRPr>
          </a:p>
        </p:txBody>
      </p:sp>
      <p:sp>
        <p:nvSpPr>
          <p:cNvPr id="11" name="Pentágono 10"/>
          <p:cNvSpPr/>
          <p:nvPr/>
        </p:nvSpPr>
        <p:spPr>
          <a:xfrm>
            <a:off x="799836" y="4468361"/>
            <a:ext cx="4071966" cy="854439"/>
          </a:xfrm>
          <a:prstGeom prst="homePlate">
            <a:avLst/>
          </a:prstGeom>
          <a:solidFill>
            <a:srgbClr val="D759C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smtClean="0">
              <a:solidFill>
                <a:schemeClr val="bg1"/>
              </a:solidFill>
            </a:endParaRPr>
          </a:p>
          <a:p>
            <a:pPr algn="ctr"/>
            <a:r>
              <a:rPr lang="es-PE" b="1" dirty="0" smtClean="0">
                <a:solidFill>
                  <a:schemeClr val="bg1"/>
                </a:solidFill>
                <a:effectLst>
                  <a:outerShdw blurRad="38100" dist="38100" dir="2700000" algn="tl">
                    <a:srgbClr val="000000">
                      <a:alpha val="43137"/>
                    </a:srgbClr>
                  </a:outerShdw>
                </a:effectLst>
                <a:latin typeface="Century Gothic" panose="020B0502020202020204" pitchFamily="34" charset="0"/>
              </a:rPr>
              <a:t>DOUG CUTTING UTILIZA TÉCNICAS PARA MANEJAR GRANDES VOLÚMENES DE DATOS .</a:t>
            </a:r>
          </a:p>
          <a:p>
            <a:pPr algn="ctr"/>
            <a:endParaRPr lang="es-PE" dirty="0"/>
          </a:p>
        </p:txBody>
      </p:sp>
      <p:pic>
        <p:nvPicPr>
          <p:cNvPr id="13" name="Imagen 12"/>
          <p:cNvPicPr>
            <a:picLocks noChangeAspect="1"/>
          </p:cNvPicPr>
          <p:nvPr/>
        </p:nvPicPr>
        <p:blipFill>
          <a:blip r:embed="rId3">
            <a:extLst>
              <a:ext uri="{BEBA8EAE-BF5A-486C-A8C5-ECC9F3942E4B}">
                <a14:imgProps xmlns:a14="http://schemas.microsoft.com/office/drawing/2010/main">
                  <a14:imgLayer r:embed="rId4">
                    <a14:imgEffect>
                      <a14:colorTemperature colorTemp="7050"/>
                    </a14:imgEffect>
                    <a14:imgEffect>
                      <a14:saturation sat="135000"/>
                    </a14:imgEffect>
                  </a14:imgLayer>
                </a14:imgProps>
              </a:ext>
            </a:extLst>
          </a:blip>
          <a:stretch>
            <a:fillRect/>
          </a:stretch>
        </p:blipFill>
        <p:spPr>
          <a:xfrm>
            <a:off x="8196131" y="4468361"/>
            <a:ext cx="1899280" cy="1465586"/>
          </a:xfrm>
          <a:prstGeom prst="rect">
            <a:avLst/>
          </a:prstGeom>
          <a:effectLst>
            <a:glow rad="127000">
              <a:schemeClr val="accent1"/>
            </a:glow>
            <a:outerShdw blurRad="50800" dist="152400" dir="5400000" algn="ctr" rotWithShape="0">
              <a:srgbClr val="000000">
                <a:alpha val="1000"/>
              </a:srgbClr>
            </a:outerShdw>
          </a:effectLst>
        </p:spPr>
      </p:pic>
    </p:spTree>
    <p:extLst>
      <p:ext uri="{BB962C8B-B14F-4D97-AF65-F5344CB8AC3E}">
        <p14:creationId xmlns:p14="http://schemas.microsoft.com/office/powerpoint/2010/main" val="3787961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sultado de imagen para hadoop histor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810"/>
            <a:ext cx="12192001" cy="6996358"/>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310895" y="222263"/>
            <a:ext cx="5175503" cy="1069111"/>
          </a:xfrm>
          <a:prstGeom prst="rect">
            <a:avLst/>
          </a:prstGeom>
          <a:solidFill>
            <a:schemeClr val="bg1">
              <a:lumMod val="65000"/>
              <a:alpha val="56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4000" b="1" dirty="0" smtClean="0">
                <a:effectLst>
                  <a:outerShdw blurRad="38100" dist="38100" dir="2700000" algn="tl">
                    <a:srgbClr val="000000">
                      <a:alpha val="43137"/>
                    </a:srgbClr>
                  </a:outerShdw>
                </a:effectLst>
                <a:latin typeface="Century Gothic" panose="020B0502020202020204" pitchFamily="34" charset="0"/>
              </a:rPr>
              <a:t>¿QUÉ ES HADOOP?</a:t>
            </a:r>
            <a:endParaRPr lang="es-PE" sz="4000" b="1" dirty="0">
              <a:effectLst>
                <a:outerShdw blurRad="38100" dist="38100" dir="2700000" algn="tl">
                  <a:srgbClr val="000000">
                    <a:alpha val="43137"/>
                  </a:srgbClr>
                </a:outerShdw>
              </a:effectLst>
              <a:latin typeface="Century Gothic" panose="020B0502020202020204" pitchFamily="34" charset="0"/>
            </a:endParaRPr>
          </a:p>
        </p:txBody>
      </p:sp>
      <p:sp>
        <p:nvSpPr>
          <p:cNvPr id="18" name="CuadroTexto 17"/>
          <p:cNvSpPr txBox="1"/>
          <p:nvPr/>
        </p:nvSpPr>
        <p:spPr>
          <a:xfrm>
            <a:off x="4045898" y="2445300"/>
            <a:ext cx="2321035" cy="2800767"/>
          </a:xfrm>
          <a:prstGeom prst="rect">
            <a:avLst/>
          </a:prstGeom>
          <a:noFill/>
        </p:spPr>
        <p:txBody>
          <a:bodyPr wrap="square" rtlCol="0">
            <a:spAutoFit/>
          </a:bodyPr>
          <a:lstStyle/>
          <a:p>
            <a:pPr algn="ctr"/>
            <a:r>
              <a:rPr lang="es-PE" sz="1600" b="1" dirty="0" smtClean="0">
                <a:solidFill>
                  <a:schemeClr val="bg1"/>
                </a:solidFill>
                <a:effectLst>
                  <a:outerShdw blurRad="38100" dist="38100" dir="2700000" algn="tl">
                    <a:srgbClr val="000000">
                      <a:alpha val="43137"/>
                    </a:srgbClr>
                  </a:outerShdw>
                </a:effectLst>
                <a:latin typeface="Century Gothic" panose="020B0502020202020204" pitchFamily="34" charset="0"/>
              </a:rPr>
              <a:t>HADOOP es un Framework que permite el procesamiento distribuido de grandes cantidades de datos usando modelos de programación simple sobre un </a:t>
            </a:r>
            <a:r>
              <a:rPr lang="es-PE" sz="1600" b="1" dirty="0" err="1" smtClean="0">
                <a:solidFill>
                  <a:schemeClr val="bg1"/>
                </a:solidFill>
                <a:effectLst>
                  <a:outerShdw blurRad="38100" dist="38100" dir="2700000" algn="tl">
                    <a:srgbClr val="000000">
                      <a:alpha val="43137"/>
                    </a:srgbClr>
                  </a:outerShdw>
                </a:effectLst>
                <a:latin typeface="Century Gothic" panose="020B0502020202020204" pitchFamily="34" charset="0"/>
              </a:rPr>
              <a:t>cluster</a:t>
            </a:r>
            <a:r>
              <a:rPr lang="es-PE" sz="1600" b="1" dirty="0" smtClean="0">
                <a:solidFill>
                  <a:schemeClr val="bg1"/>
                </a:solidFill>
                <a:effectLst>
                  <a:outerShdw blurRad="38100" dist="38100" dir="2700000" algn="tl">
                    <a:srgbClr val="000000">
                      <a:alpha val="43137"/>
                    </a:srgbClr>
                  </a:outerShdw>
                </a:effectLst>
                <a:latin typeface="Century Gothic" panose="020B0502020202020204" pitchFamily="34" charset="0"/>
              </a:rPr>
              <a:t> de máquina.</a:t>
            </a:r>
            <a:endParaRPr lang="es-PE" sz="1600"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21" name="CuadroTexto 20"/>
          <p:cNvSpPr txBox="1"/>
          <p:nvPr/>
        </p:nvSpPr>
        <p:spPr>
          <a:xfrm>
            <a:off x="7242589" y="558658"/>
            <a:ext cx="2207172" cy="5755422"/>
          </a:xfrm>
          <a:prstGeom prst="rect">
            <a:avLst/>
          </a:prstGeom>
          <a:noFill/>
        </p:spPr>
        <p:txBody>
          <a:bodyPr wrap="square" rtlCol="0">
            <a:spAutoFit/>
          </a:bodyPr>
          <a:lstStyle/>
          <a:p>
            <a:pPr algn="ctr"/>
            <a:r>
              <a:rPr lang="es-PE" sz="1600" b="1" dirty="0" smtClean="0">
                <a:solidFill>
                  <a:schemeClr val="bg1"/>
                </a:solidFill>
                <a:effectLst>
                  <a:outerShdw blurRad="38100" dist="38100" dir="2700000" algn="tl">
                    <a:srgbClr val="000000">
                      <a:alpha val="43137"/>
                    </a:srgbClr>
                  </a:outerShdw>
                </a:effectLst>
                <a:latin typeface="Century Gothic" panose="020B0502020202020204" pitchFamily="34" charset="0"/>
              </a:rPr>
              <a:t>HADOOP es una estructura de software de código abierto para almacenar datos y ejecutar aplicaciones en clústeres de hardware comercial. Proporciona almacenamiento masivo para cualquier tipo de datos, enorme poder de procesamiento y la capacidad de procesar tareas o trabajos concurrentes virtualmente ilimitados.</a:t>
            </a:r>
            <a:endParaRPr lang="es-PE" sz="1600"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pic>
        <p:nvPicPr>
          <p:cNvPr id="19" name="Imagen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27" y="1900829"/>
            <a:ext cx="3889708" cy="3889708"/>
          </a:xfrm>
          <a:prstGeom prst="rect">
            <a:avLst/>
          </a:prstGeom>
        </p:spPr>
      </p:pic>
      <p:sp>
        <p:nvSpPr>
          <p:cNvPr id="20" name="Rectángulo 19"/>
          <p:cNvSpPr/>
          <p:nvPr/>
        </p:nvSpPr>
        <p:spPr>
          <a:xfrm>
            <a:off x="438909" y="2445300"/>
            <a:ext cx="3169161" cy="866274"/>
          </a:xfrm>
          <a:prstGeom prst="rect">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PE" sz="1400" b="1" dirty="0" smtClean="0">
                <a:effectLst>
                  <a:outerShdw blurRad="38100" dist="38100" dir="2700000" algn="tl">
                    <a:srgbClr val="000000">
                      <a:alpha val="43137"/>
                    </a:srgbClr>
                  </a:outerShdw>
                </a:effectLst>
                <a:latin typeface="Century Gothic" panose="020B0502020202020204" pitchFamily="34" charset="0"/>
              </a:rPr>
              <a:t>Un marco de código abierto, maneja grandes datos de manera eficiente en un grupo de servidores básicos</a:t>
            </a:r>
            <a:endParaRPr lang="es-PE" sz="1400" b="1" dirty="0">
              <a:effectLst>
                <a:outerShdw blurRad="38100" dist="38100" dir="2700000" algn="tl">
                  <a:srgbClr val="000000">
                    <a:alpha val="43137"/>
                  </a:srgbClr>
                </a:outerShdw>
              </a:effectLst>
              <a:latin typeface="Century Gothic" panose="020B0502020202020204" pitchFamily="34" charset="0"/>
            </a:endParaRPr>
          </a:p>
        </p:txBody>
      </p:sp>
    </p:spTree>
    <p:extLst>
      <p:ext uri="{BB962C8B-B14F-4D97-AF65-F5344CB8AC3E}">
        <p14:creationId xmlns:p14="http://schemas.microsoft.com/office/powerpoint/2010/main" val="626403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872"/>
            <a:ext cx="12192002" cy="6937872"/>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2" y="-79872"/>
            <a:ext cx="12192000" cy="6937872"/>
          </a:xfrm>
          <a:prstGeom prst="rect">
            <a:avLst/>
          </a:prstGeom>
          <a:solidFill>
            <a:schemeClr val="bg1">
              <a:lumMod val="50000"/>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3665782" y="1122947"/>
            <a:ext cx="4527587" cy="6272295"/>
          </a:xfrm>
          <a:prstGeom prst="rect">
            <a:avLst/>
          </a:prstGeom>
        </p:spPr>
      </p:pic>
      <p:sp>
        <p:nvSpPr>
          <p:cNvPr id="8" name="Rectángulo 7"/>
          <p:cNvSpPr/>
          <p:nvPr/>
        </p:nvSpPr>
        <p:spPr>
          <a:xfrm>
            <a:off x="2077804" y="58458"/>
            <a:ext cx="7700209" cy="1069111"/>
          </a:xfrm>
          <a:prstGeom prst="rect">
            <a:avLst/>
          </a:prstGeom>
          <a:solidFill>
            <a:schemeClr val="bg1">
              <a:lumMod val="65000"/>
              <a:alpha val="56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4000" b="1" dirty="0" smtClean="0">
                <a:effectLst>
                  <a:outerShdw blurRad="38100" dist="38100" dir="2700000" algn="tl">
                    <a:srgbClr val="000000">
                      <a:alpha val="43137"/>
                    </a:srgbClr>
                  </a:outerShdw>
                </a:effectLst>
                <a:latin typeface="Century Gothic" panose="020B0502020202020204" pitchFamily="34" charset="0"/>
              </a:rPr>
              <a:t>¿CÓMO SE UTILIZA HADOOP?</a:t>
            </a:r>
            <a:endParaRPr lang="es-PE" sz="4000" b="1" dirty="0">
              <a:effectLst>
                <a:outerShdw blurRad="38100" dist="38100" dir="2700000" algn="tl">
                  <a:srgbClr val="000000">
                    <a:alpha val="43137"/>
                  </a:srgbClr>
                </a:outerShdw>
              </a:effectLst>
              <a:latin typeface="Century Gothic" panose="020B0502020202020204" pitchFamily="34" charset="0"/>
            </a:endParaRPr>
          </a:p>
        </p:txBody>
      </p:sp>
      <p:sp>
        <p:nvSpPr>
          <p:cNvPr id="6" name="Rectángulo redondeado 5"/>
          <p:cNvSpPr/>
          <p:nvPr/>
        </p:nvSpPr>
        <p:spPr>
          <a:xfrm>
            <a:off x="441506" y="2055786"/>
            <a:ext cx="3520893" cy="578775"/>
          </a:xfrm>
          <a:prstGeom prst="roundRect">
            <a:avLst/>
          </a:prstGeom>
          <a:solidFill>
            <a:srgbClr val="5AD6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smtClean="0">
                <a:effectLst>
                  <a:outerShdw blurRad="38100" dist="38100" dir="2700000" algn="tl">
                    <a:srgbClr val="000000">
                      <a:alpha val="43137"/>
                    </a:srgbClr>
                  </a:outerShdw>
                </a:effectLst>
                <a:latin typeface="Century Gothic" panose="020B0502020202020204" pitchFamily="34" charset="0"/>
              </a:rPr>
              <a:t>ALMACENAJE Y ARCHIVO DE DATOS DE BAJO COSTO</a:t>
            </a:r>
            <a:endParaRPr lang="es-PE" b="1" dirty="0">
              <a:effectLst>
                <a:outerShdw blurRad="38100" dist="38100" dir="2700000" algn="tl">
                  <a:srgbClr val="000000">
                    <a:alpha val="43137"/>
                  </a:srgbClr>
                </a:outerShdw>
              </a:effectLst>
              <a:latin typeface="Century Gothic" panose="020B0502020202020204" pitchFamily="34" charset="0"/>
            </a:endParaRPr>
          </a:p>
        </p:txBody>
      </p:sp>
      <p:sp>
        <p:nvSpPr>
          <p:cNvPr id="10" name="Rectángulo redondeado 9"/>
          <p:cNvSpPr/>
          <p:nvPr/>
        </p:nvSpPr>
        <p:spPr>
          <a:xfrm>
            <a:off x="465542" y="3778002"/>
            <a:ext cx="3496858" cy="585452"/>
          </a:xfrm>
          <a:prstGeom prst="round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smtClean="0">
                <a:effectLst>
                  <a:outerShdw blurRad="38100" dist="38100" dir="2700000" algn="tl">
                    <a:srgbClr val="000000">
                      <a:alpha val="43137"/>
                    </a:srgbClr>
                  </a:outerShdw>
                </a:effectLst>
                <a:latin typeface="Century Gothic" panose="020B0502020202020204" pitchFamily="34" charset="0"/>
              </a:rPr>
              <a:t>CAJA DE ARENA PARA DESCUBRIMIENTO Y ANÁLISIS</a:t>
            </a:r>
            <a:endParaRPr lang="es-PE" b="1" dirty="0">
              <a:effectLst>
                <a:outerShdw blurRad="38100" dist="38100" dir="2700000" algn="tl">
                  <a:srgbClr val="000000">
                    <a:alpha val="43137"/>
                  </a:srgbClr>
                </a:outerShdw>
              </a:effectLst>
              <a:latin typeface="Century Gothic" panose="020B0502020202020204" pitchFamily="34" charset="0"/>
            </a:endParaRPr>
          </a:p>
        </p:txBody>
      </p:sp>
      <p:sp>
        <p:nvSpPr>
          <p:cNvPr id="11" name="Rectángulo redondeado 10"/>
          <p:cNvSpPr/>
          <p:nvPr/>
        </p:nvSpPr>
        <p:spPr>
          <a:xfrm>
            <a:off x="501760" y="5506895"/>
            <a:ext cx="3272590" cy="657726"/>
          </a:xfrm>
          <a:prstGeom prst="roundRect">
            <a:avLst/>
          </a:prstGeom>
          <a:solidFill>
            <a:srgbClr val="4EE24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smtClean="0">
                <a:effectLst>
                  <a:outerShdw blurRad="38100" dist="38100" dir="2700000" algn="tl">
                    <a:srgbClr val="000000">
                      <a:alpha val="43137"/>
                    </a:srgbClr>
                  </a:outerShdw>
                </a:effectLst>
                <a:latin typeface="Century Gothic" panose="020B0502020202020204" pitchFamily="34" charset="0"/>
              </a:rPr>
              <a:t>LAGO DE DATOS</a:t>
            </a:r>
            <a:endParaRPr lang="es-PE" b="1" dirty="0">
              <a:effectLst>
                <a:outerShdw blurRad="38100" dist="38100" dir="2700000" algn="tl">
                  <a:srgbClr val="000000">
                    <a:alpha val="43137"/>
                  </a:srgbClr>
                </a:outerShdw>
              </a:effectLst>
              <a:latin typeface="Century Gothic" panose="020B0502020202020204" pitchFamily="34" charset="0"/>
            </a:endParaRPr>
          </a:p>
        </p:txBody>
      </p:sp>
      <p:sp>
        <p:nvSpPr>
          <p:cNvPr id="12" name="Rectángulo redondeado 11"/>
          <p:cNvSpPr/>
          <p:nvPr/>
        </p:nvSpPr>
        <p:spPr>
          <a:xfrm>
            <a:off x="8145055" y="4034591"/>
            <a:ext cx="3272590" cy="657726"/>
          </a:xfrm>
          <a:prstGeom prst="roundRect">
            <a:avLst/>
          </a:prstGeom>
          <a:solidFill>
            <a:srgbClr val="716DC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smtClean="0">
                <a:effectLst>
                  <a:outerShdw blurRad="38100" dist="38100" dir="2700000" algn="tl">
                    <a:srgbClr val="000000">
                      <a:alpha val="43137"/>
                    </a:srgbClr>
                  </a:outerShdw>
                </a:effectLst>
                <a:latin typeface="Century Gothic" panose="020B0502020202020204" pitchFamily="34" charset="0"/>
              </a:rPr>
              <a:t>IoT y </a:t>
            </a:r>
            <a:r>
              <a:rPr lang="es-PE" b="1" dirty="0" err="1" smtClean="0">
                <a:effectLst>
                  <a:outerShdw blurRad="38100" dist="38100" dir="2700000" algn="tl">
                    <a:srgbClr val="000000">
                      <a:alpha val="43137"/>
                    </a:srgbClr>
                  </a:outerShdw>
                </a:effectLst>
                <a:latin typeface="Century Gothic" panose="020B0502020202020204" pitchFamily="34" charset="0"/>
              </a:rPr>
              <a:t>Hadoop</a:t>
            </a:r>
            <a:endParaRPr lang="es-PE" b="1" dirty="0">
              <a:effectLst>
                <a:outerShdw blurRad="38100" dist="38100" dir="2700000" algn="tl">
                  <a:srgbClr val="000000">
                    <a:alpha val="43137"/>
                  </a:srgbClr>
                </a:outerShdw>
              </a:effectLst>
              <a:latin typeface="Century Gothic" panose="020B0502020202020204" pitchFamily="34" charset="0"/>
            </a:endParaRPr>
          </a:p>
        </p:txBody>
      </p:sp>
      <p:sp>
        <p:nvSpPr>
          <p:cNvPr id="14" name="Rectángulo redondeado 13"/>
          <p:cNvSpPr/>
          <p:nvPr/>
        </p:nvSpPr>
        <p:spPr>
          <a:xfrm>
            <a:off x="7885204" y="2055786"/>
            <a:ext cx="3272590" cy="657726"/>
          </a:xfrm>
          <a:prstGeom prst="roundRect">
            <a:avLst/>
          </a:prstGeom>
          <a:solidFill>
            <a:srgbClr val="D759C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smtClean="0">
                <a:solidFill>
                  <a:schemeClr val="bg1"/>
                </a:solidFill>
                <a:effectLst>
                  <a:outerShdw blurRad="38100" dist="38100" dir="2700000" algn="tl">
                    <a:srgbClr val="000000">
                      <a:alpha val="43137"/>
                    </a:srgbClr>
                  </a:outerShdw>
                </a:effectLst>
                <a:latin typeface="Century Gothic" panose="020B0502020202020204" pitchFamily="34" charset="0"/>
              </a:rPr>
              <a:t>COMPLEMENTE SU ALMACÉN DE DATOS</a:t>
            </a:r>
            <a:endParaRPr lang="es-PE"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Tree>
    <p:extLst>
      <p:ext uri="{BB962C8B-B14F-4D97-AF65-F5344CB8AC3E}">
        <p14:creationId xmlns:p14="http://schemas.microsoft.com/office/powerpoint/2010/main" val="10663437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50"/>
            <a:ext cx="12192000" cy="685915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0" y="-40511"/>
            <a:ext cx="12192000" cy="6937872"/>
          </a:xfrm>
          <a:prstGeom prst="rect">
            <a:avLst/>
          </a:prstGeom>
          <a:solidFill>
            <a:schemeClr val="bg1">
              <a:lumMod val="50000"/>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2077804" y="58458"/>
            <a:ext cx="7700209" cy="1069111"/>
          </a:xfrm>
          <a:prstGeom prst="rect">
            <a:avLst/>
          </a:prstGeom>
          <a:solidFill>
            <a:schemeClr val="bg1">
              <a:lumMod val="65000"/>
              <a:alpha val="56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4000" b="1" dirty="0" smtClean="0">
                <a:effectLst>
                  <a:outerShdw blurRad="38100" dist="38100" dir="2700000" algn="tl">
                    <a:srgbClr val="000000">
                      <a:alpha val="43137"/>
                    </a:srgbClr>
                  </a:outerShdw>
                </a:effectLst>
                <a:latin typeface="Century Gothic" panose="020B0502020202020204" pitchFamily="34" charset="0"/>
              </a:rPr>
              <a:t>ARQUITECTURA GENERAL DE HADOOP</a:t>
            </a:r>
            <a:endParaRPr lang="es-PE" sz="4000" b="1" dirty="0">
              <a:effectLst>
                <a:outerShdw blurRad="38100" dist="38100" dir="2700000" algn="tl">
                  <a:srgbClr val="000000">
                    <a:alpha val="43137"/>
                  </a:srgbClr>
                </a:outerShdw>
              </a:effectLst>
              <a:latin typeface="Century Gothic" panose="020B0502020202020204" pitchFamily="34" charset="0"/>
            </a:endParaRPr>
          </a:p>
        </p:txBody>
      </p:sp>
      <p:sp>
        <p:nvSpPr>
          <p:cNvPr id="18" name="Rectángulo 17"/>
          <p:cNvSpPr/>
          <p:nvPr/>
        </p:nvSpPr>
        <p:spPr>
          <a:xfrm>
            <a:off x="853011" y="3023004"/>
            <a:ext cx="5554132" cy="702201"/>
          </a:xfrm>
          <a:prstGeom prst="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b="1" dirty="0" err="1" smtClean="0">
                <a:latin typeface="Century Gothic" panose="020B0502020202020204" pitchFamily="34" charset="0"/>
              </a:rPr>
              <a:t>Hadoop</a:t>
            </a:r>
            <a:r>
              <a:rPr lang="es-PE" sz="1600" b="1" dirty="0" smtClean="0">
                <a:latin typeface="Century Gothic" panose="020B0502020202020204" pitchFamily="34" charset="0"/>
              </a:rPr>
              <a:t> </a:t>
            </a:r>
            <a:r>
              <a:rPr lang="es-PE" sz="1600" b="1" dirty="0" err="1">
                <a:latin typeface="Century Gothic" panose="020B0502020202020204" pitchFamily="34" charset="0"/>
              </a:rPr>
              <a:t>Distributed</a:t>
            </a:r>
            <a:r>
              <a:rPr lang="es-PE" sz="1600" b="1" dirty="0">
                <a:latin typeface="Century Gothic" panose="020B0502020202020204" pitchFamily="34" charset="0"/>
              </a:rPr>
              <a:t> File </a:t>
            </a:r>
            <a:r>
              <a:rPr lang="es-PE" sz="1600" b="1" dirty="0" err="1" smtClean="0">
                <a:latin typeface="Century Gothic" panose="020B0502020202020204" pitchFamily="34" charset="0"/>
              </a:rPr>
              <a:t>System</a:t>
            </a:r>
            <a:r>
              <a:rPr lang="es-PE" sz="1600" b="1" dirty="0">
                <a:latin typeface="Century Gothic" panose="020B0502020202020204" pitchFamily="34" charset="0"/>
              </a:rPr>
              <a:t> </a:t>
            </a:r>
            <a:r>
              <a:rPr lang="es-PE" sz="1600" b="1" dirty="0" smtClean="0">
                <a:latin typeface="Century Gothic" panose="020B0502020202020204" pitchFamily="34" charset="0"/>
              </a:rPr>
              <a:t>es </a:t>
            </a:r>
            <a:r>
              <a:rPr lang="es-PE" sz="1600" b="1" dirty="0">
                <a:latin typeface="Century Gothic" panose="020B0502020202020204" pitchFamily="34" charset="0"/>
              </a:rPr>
              <a:t>un sistema de archivos distribuido, escalable y portátil típicamente escrito en JAVA</a:t>
            </a:r>
            <a:r>
              <a:rPr lang="es-PE" sz="1400" dirty="0"/>
              <a:t>.</a:t>
            </a:r>
            <a:endParaRPr lang="es-MX" sz="1400" b="1" dirty="0" smtClean="0">
              <a:latin typeface="Century Gothic" panose="020B0502020202020204" pitchFamily="34" charset="0"/>
            </a:endParaRPr>
          </a:p>
        </p:txBody>
      </p:sp>
      <p:sp>
        <p:nvSpPr>
          <p:cNvPr id="16" name="Rectángulo 15"/>
          <p:cNvSpPr/>
          <p:nvPr/>
        </p:nvSpPr>
        <p:spPr>
          <a:xfrm>
            <a:off x="570297" y="2595979"/>
            <a:ext cx="5053705" cy="415728"/>
          </a:xfrm>
          <a:prstGeom prst="rect">
            <a:avLst/>
          </a:prstGeom>
          <a:solidFill>
            <a:srgbClr val="5AD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b="1" u="sng" dirty="0" smtClean="0">
                <a:effectLst>
                  <a:outerShdw blurRad="38100" dist="38100" dir="2700000" algn="tl">
                    <a:srgbClr val="000000">
                      <a:alpha val="43137"/>
                    </a:srgbClr>
                  </a:outerShdw>
                </a:effectLst>
                <a:latin typeface="Century Gothic" panose="020B0502020202020204" pitchFamily="34" charset="0"/>
              </a:rPr>
              <a:t>HDFS</a:t>
            </a:r>
            <a:endParaRPr lang="es-PE" sz="2000" b="1" u="sng" dirty="0">
              <a:effectLst>
                <a:outerShdw blurRad="38100" dist="38100" dir="2700000" algn="tl">
                  <a:srgbClr val="000000">
                    <a:alpha val="43137"/>
                  </a:srgbClr>
                </a:outerShdw>
              </a:effectLst>
              <a:latin typeface="Century Gothic" panose="020B0502020202020204" pitchFamily="34" charset="0"/>
            </a:endParaRPr>
          </a:p>
        </p:txBody>
      </p:sp>
      <p:sp>
        <p:nvSpPr>
          <p:cNvPr id="24" name="Rectángulo 23"/>
          <p:cNvSpPr/>
          <p:nvPr/>
        </p:nvSpPr>
        <p:spPr>
          <a:xfrm>
            <a:off x="3630077" y="1275829"/>
            <a:ext cx="4812393" cy="1046159"/>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s-PE" sz="1600" b="1" dirty="0">
                <a:latin typeface="Century Gothic" panose="020B0502020202020204" pitchFamily="34" charset="0"/>
              </a:rPr>
              <a:t>Los dos conceptos en los que se apoya </a:t>
            </a:r>
            <a:r>
              <a:rPr lang="es-PE" sz="1600" b="1" dirty="0" err="1">
                <a:latin typeface="Century Gothic" panose="020B0502020202020204" pitchFamily="34" charset="0"/>
              </a:rPr>
              <a:t>Hadoop</a:t>
            </a:r>
            <a:r>
              <a:rPr lang="es-PE" sz="1600" b="1" dirty="0">
                <a:latin typeface="Century Gothic" panose="020B0502020202020204" pitchFamily="34" charset="0"/>
              </a:rPr>
              <a:t> son, por un lado, la técnica de </a:t>
            </a:r>
            <a:r>
              <a:rPr lang="es-PE" sz="1600" b="1" dirty="0" err="1">
                <a:latin typeface="Century Gothic" panose="020B0502020202020204" pitchFamily="34" charset="0"/>
              </a:rPr>
              <a:t>MapReduce</a:t>
            </a:r>
            <a:r>
              <a:rPr lang="es-PE" sz="1600" b="1" dirty="0">
                <a:latin typeface="Century Gothic" panose="020B0502020202020204" pitchFamily="34" charset="0"/>
              </a:rPr>
              <a:t> y, por otro, el sistema distribuido de archivos HDFS</a:t>
            </a:r>
            <a:r>
              <a:rPr lang="es-PE" sz="1600" b="1" dirty="0" smtClean="0">
                <a:latin typeface="Century Gothic" panose="020B0502020202020204" pitchFamily="34" charset="0"/>
              </a:rPr>
              <a:t>.</a:t>
            </a:r>
            <a:endParaRPr lang="es-MX" sz="1600" b="1" dirty="0" smtClean="0">
              <a:latin typeface="Century Gothic" panose="020B0502020202020204" pitchFamily="34" charset="0"/>
            </a:endParaRPr>
          </a:p>
        </p:txBody>
      </p:sp>
      <p:sp>
        <p:nvSpPr>
          <p:cNvPr id="25" name="Rectángulo 24"/>
          <p:cNvSpPr/>
          <p:nvPr/>
        </p:nvSpPr>
        <p:spPr>
          <a:xfrm>
            <a:off x="7024456" y="2571194"/>
            <a:ext cx="5065996" cy="416233"/>
          </a:xfrm>
          <a:prstGeom prst="rect">
            <a:avLst/>
          </a:prstGeom>
          <a:solidFill>
            <a:srgbClr val="4EE24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smtClean="0">
                <a:effectLst>
                  <a:outerShdw blurRad="38100" dist="38100" dir="2700000" algn="tl">
                    <a:srgbClr val="000000">
                      <a:alpha val="43137"/>
                    </a:srgbClr>
                  </a:outerShdw>
                </a:effectLst>
                <a:latin typeface="Century Gothic" panose="020B0502020202020204" pitchFamily="34" charset="0"/>
              </a:rPr>
              <a:t>Arquitectura de HDFS</a:t>
            </a:r>
            <a:endParaRPr lang="es-PE" sz="1600" dirty="0">
              <a:effectLst>
                <a:outerShdw blurRad="38100" dist="38100" dir="2700000" algn="tl">
                  <a:srgbClr val="000000">
                    <a:alpha val="43137"/>
                  </a:srgbClr>
                </a:outerShdw>
              </a:effectLst>
              <a:latin typeface="Century Gothic" panose="020B0502020202020204" pitchFamily="34" charset="0"/>
            </a:endParaRPr>
          </a:p>
        </p:txBody>
      </p:sp>
      <p:sp>
        <p:nvSpPr>
          <p:cNvPr id="26" name="Rectángulo 25"/>
          <p:cNvSpPr/>
          <p:nvPr/>
        </p:nvSpPr>
        <p:spPr>
          <a:xfrm>
            <a:off x="6708913" y="2987427"/>
            <a:ext cx="5181317" cy="3265268"/>
          </a:xfrm>
          <a:prstGeom prst="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PE" sz="1600" b="1" dirty="0">
                <a:latin typeface="Century Gothic" panose="020B0502020202020204" pitchFamily="34" charset="0"/>
              </a:rPr>
              <a:t>Arquitectura básica de HDFS Este sistema de archivos sobre el que se estructura </a:t>
            </a:r>
            <a:r>
              <a:rPr lang="es-PE" sz="1600" b="1" dirty="0" err="1">
                <a:latin typeface="Century Gothic" panose="020B0502020202020204" pitchFamily="34" charset="0"/>
              </a:rPr>
              <a:t>Hadoop</a:t>
            </a:r>
            <a:r>
              <a:rPr lang="es-PE" sz="1600" b="1" dirty="0">
                <a:latin typeface="Century Gothic" panose="020B0502020202020204" pitchFamily="34" charset="0"/>
              </a:rPr>
              <a:t> cuenta con tres pilares básicos: </a:t>
            </a:r>
            <a:endParaRPr lang="es-PE" sz="1600" b="1" dirty="0" smtClean="0">
              <a:latin typeface="Century Gothic" panose="020B0502020202020204" pitchFamily="34" charset="0"/>
            </a:endParaRPr>
          </a:p>
          <a:p>
            <a:r>
              <a:rPr lang="es-PE" sz="1600" b="1" dirty="0" smtClean="0">
                <a:latin typeface="Century Gothic" panose="020B0502020202020204" pitchFamily="34" charset="0"/>
              </a:rPr>
              <a:t>• </a:t>
            </a:r>
            <a:r>
              <a:rPr lang="es-PE" sz="1600" b="1" dirty="0" err="1">
                <a:latin typeface="Century Gothic" panose="020B0502020202020204" pitchFamily="34" charset="0"/>
              </a:rPr>
              <a:t>Namenode</a:t>
            </a:r>
            <a:r>
              <a:rPr lang="es-PE" sz="1600" b="1" dirty="0">
                <a:latin typeface="Century Gothic" panose="020B0502020202020204" pitchFamily="34" charset="0"/>
              </a:rPr>
              <a:t>: se ocupa del control de acceso y tiene la información sobre la distribución de datos en el resto de nodos. </a:t>
            </a:r>
            <a:endParaRPr lang="es-PE" sz="1600" b="1" dirty="0" smtClean="0">
              <a:latin typeface="Century Gothic" panose="020B0502020202020204" pitchFamily="34" charset="0"/>
            </a:endParaRPr>
          </a:p>
          <a:p>
            <a:r>
              <a:rPr lang="es-PE" sz="1600" b="1" dirty="0" smtClean="0">
                <a:latin typeface="Century Gothic" panose="020B0502020202020204" pitchFamily="34" charset="0"/>
              </a:rPr>
              <a:t>• </a:t>
            </a:r>
            <a:r>
              <a:rPr lang="es-PE" sz="1600" b="1" dirty="0" err="1">
                <a:latin typeface="Century Gothic" panose="020B0502020202020204" pitchFamily="34" charset="0"/>
              </a:rPr>
              <a:t>Datanodes</a:t>
            </a:r>
            <a:r>
              <a:rPr lang="es-PE" sz="1600" b="1" dirty="0">
                <a:latin typeface="Century Gothic" panose="020B0502020202020204" pitchFamily="34" charset="0"/>
              </a:rPr>
              <a:t>: son los encargados de ejecutar el cómputo, es decir, las funciones </a:t>
            </a:r>
            <a:r>
              <a:rPr lang="es-PE" sz="1600" b="1" dirty="0" err="1">
                <a:latin typeface="Century Gothic" panose="020B0502020202020204" pitchFamily="34" charset="0"/>
              </a:rPr>
              <a:t>Map</a:t>
            </a:r>
            <a:r>
              <a:rPr lang="es-PE" sz="1600" b="1" dirty="0">
                <a:latin typeface="Century Gothic" panose="020B0502020202020204" pitchFamily="34" charset="0"/>
              </a:rPr>
              <a:t> y Reduce, sobre los datos almacenados de manera local en cada uno de dichos nodos. </a:t>
            </a:r>
            <a:endParaRPr lang="es-PE" sz="1600" b="1" dirty="0" smtClean="0">
              <a:latin typeface="Century Gothic" panose="020B0502020202020204" pitchFamily="34" charset="0"/>
            </a:endParaRPr>
          </a:p>
          <a:p>
            <a:r>
              <a:rPr lang="es-PE" sz="1600" b="1" dirty="0" smtClean="0">
                <a:latin typeface="Century Gothic" panose="020B0502020202020204" pitchFamily="34" charset="0"/>
              </a:rPr>
              <a:t>• </a:t>
            </a:r>
            <a:r>
              <a:rPr lang="es-PE" sz="1600" b="1" dirty="0" err="1">
                <a:latin typeface="Century Gothic" panose="020B0502020202020204" pitchFamily="34" charset="0"/>
              </a:rPr>
              <a:t>Jobtracker</a:t>
            </a:r>
            <a:r>
              <a:rPr lang="es-PE" sz="1600" b="1" dirty="0">
                <a:latin typeface="Century Gothic" panose="020B0502020202020204" pitchFamily="34" charset="0"/>
              </a:rPr>
              <a:t>: este nodo se encarga de las tareas y ejerce el control sobre la ejecución del proceso de </a:t>
            </a:r>
            <a:r>
              <a:rPr lang="es-PE" sz="1600" b="1" dirty="0" err="1">
                <a:latin typeface="Century Gothic" panose="020B0502020202020204" pitchFamily="34" charset="0"/>
              </a:rPr>
              <a:t>MapReduce</a:t>
            </a:r>
            <a:r>
              <a:rPr lang="es-PE" sz="1600" b="1" dirty="0">
                <a:latin typeface="Century Gothic" panose="020B0502020202020204" pitchFamily="34" charset="0"/>
              </a:rPr>
              <a:t>.</a:t>
            </a:r>
            <a:endParaRPr lang="es-MX" sz="1600" b="1" dirty="0">
              <a:latin typeface="Century Gothic" panose="020B0502020202020204" pitchFamily="34" charset="0"/>
            </a:endParaRPr>
          </a:p>
        </p:txBody>
      </p:sp>
    </p:spTree>
    <p:extLst>
      <p:ext uri="{BB962C8B-B14F-4D97-AF65-F5344CB8AC3E}">
        <p14:creationId xmlns:p14="http://schemas.microsoft.com/office/powerpoint/2010/main" val="2026721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915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1" y="15810"/>
            <a:ext cx="12192000" cy="6937872"/>
          </a:xfrm>
          <a:prstGeom prst="rect">
            <a:avLst/>
          </a:prstGeom>
          <a:solidFill>
            <a:schemeClr val="bg1">
              <a:lumMod val="50000"/>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p:cNvSpPr/>
          <p:nvPr/>
        </p:nvSpPr>
        <p:spPr>
          <a:xfrm>
            <a:off x="779411" y="789868"/>
            <a:ext cx="5566517" cy="971629"/>
          </a:xfrm>
          <a:prstGeom prst="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b="1" dirty="0" smtClean="0">
                <a:latin typeface="Century Gothic" panose="020B0502020202020204" pitchFamily="34" charset="0"/>
              </a:rPr>
              <a:t>Es </a:t>
            </a:r>
            <a:r>
              <a:rPr lang="es-PE" sz="1600" b="1" dirty="0">
                <a:latin typeface="Century Gothic" panose="020B0502020202020204" pitchFamily="34" charset="0"/>
              </a:rPr>
              <a:t>el modelo de programación utilizado por Google para dar soporte a la computación paralela. Trabaja sobre grandes colecciones de datos en grupos de computadoras y sobre </a:t>
            </a:r>
            <a:r>
              <a:rPr lang="es-PE" sz="1600" b="1" dirty="0" err="1">
                <a:latin typeface="Century Gothic" panose="020B0502020202020204" pitchFamily="34" charset="0"/>
              </a:rPr>
              <a:t>commodity</a:t>
            </a:r>
            <a:r>
              <a:rPr lang="es-PE" sz="1600" b="1" dirty="0">
                <a:latin typeface="Century Gothic" panose="020B0502020202020204" pitchFamily="34" charset="0"/>
              </a:rPr>
              <a:t> hardware</a:t>
            </a:r>
            <a:r>
              <a:rPr lang="es-MX" sz="1600" b="1" dirty="0" smtClean="0">
                <a:latin typeface="Century Gothic" panose="020B0502020202020204" pitchFamily="34" charset="0"/>
              </a:rPr>
              <a:t>.</a:t>
            </a:r>
            <a:endParaRPr lang="es-MX" sz="1600" b="1" dirty="0">
              <a:latin typeface="Century Gothic" panose="020B0502020202020204" pitchFamily="34" charset="0"/>
            </a:endParaRPr>
          </a:p>
        </p:txBody>
      </p:sp>
      <p:sp>
        <p:nvSpPr>
          <p:cNvPr id="17" name="Rectángulo 16"/>
          <p:cNvSpPr/>
          <p:nvPr/>
        </p:nvSpPr>
        <p:spPr>
          <a:xfrm>
            <a:off x="455563" y="374140"/>
            <a:ext cx="5078286" cy="415728"/>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u="sng" dirty="0" err="1" smtClean="0">
                <a:effectLst>
                  <a:outerShdw blurRad="38100" dist="38100" dir="2700000" algn="tl">
                    <a:srgbClr val="000000">
                      <a:alpha val="43137"/>
                    </a:srgbClr>
                  </a:outerShdw>
                </a:effectLst>
                <a:latin typeface="Century Gothic" panose="020B0502020202020204" pitchFamily="34" charset="0"/>
              </a:rPr>
              <a:t>Map</a:t>
            </a:r>
            <a:r>
              <a:rPr lang="es-MX" sz="2000" b="1" u="sng" dirty="0" smtClean="0">
                <a:effectLst>
                  <a:outerShdw blurRad="38100" dist="38100" dir="2700000" algn="tl">
                    <a:srgbClr val="000000">
                      <a:alpha val="43137"/>
                    </a:srgbClr>
                  </a:outerShdw>
                </a:effectLst>
                <a:latin typeface="Century Gothic" panose="020B0502020202020204" pitchFamily="34" charset="0"/>
              </a:rPr>
              <a:t> Reduce</a:t>
            </a:r>
            <a:endParaRPr lang="es-PE" sz="2000" u="sng" dirty="0">
              <a:effectLst>
                <a:outerShdw blurRad="38100" dist="38100" dir="2700000" algn="tl">
                  <a:srgbClr val="000000">
                    <a:alpha val="43137"/>
                  </a:srgbClr>
                </a:outerShdw>
              </a:effectLst>
              <a:latin typeface="Century Gothic" panose="020B0502020202020204" pitchFamily="34" charset="0"/>
            </a:endParaRPr>
          </a:p>
        </p:txBody>
      </p:sp>
      <p:sp>
        <p:nvSpPr>
          <p:cNvPr id="9" name="Rectángulo 8"/>
          <p:cNvSpPr/>
          <p:nvPr/>
        </p:nvSpPr>
        <p:spPr>
          <a:xfrm>
            <a:off x="6255776" y="2152377"/>
            <a:ext cx="5065996" cy="416233"/>
          </a:xfrm>
          <a:prstGeom prst="rect">
            <a:avLst/>
          </a:prstGeom>
          <a:solidFill>
            <a:srgbClr val="4EE24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smtClean="0">
                <a:effectLst>
                  <a:outerShdw blurRad="38100" dist="38100" dir="2700000" algn="tl">
                    <a:srgbClr val="000000">
                      <a:alpha val="43137"/>
                    </a:srgbClr>
                  </a:outerShdw>
                </a:effectLst>
                <a:latin typeface="Century Gothic" panose="020B0502020202020204" pitchFamily="34" charset="0"/>
              </a:rPr>
              <a:t>Fases de </a:t>
            </a:r>
            <a:r>
              <a:rPr lang="es-MX" sz="1600" b="1" dirty="0" err="1" smtClean="0">
                <a:effectLst>
                  <a:outerShdw blurRad="38100" dist="38100" dir="2700000" algn="tl">
                    <a:srgbClr val="000000">
                      <a:alpha val="43137"/>
                    </a:srgbClr>
                  </a:outerShdw>
                </a:effectLst>
                <a:latin typeface="Century Gothic" panose="020B0502020202020204" pitchFamily="34" charset="0"/>
              </a:rPr>
              <a:t>MapReduce</a:t>
            </a:r>
            <a:endParaRPr lang="es-PE" sz="1600" dirty="0">
              <a:effectLst>
                <a:outerShdw blurRad="38100" dist="38100" dir="2700000" algn="tl">
                  <a:srgbClr val="000000">
                    <a:alpha val="43137"/>
                  </a:srgbClr>
                </a:outerShdw>
              </a:effectLst>
              <a:latin typeface="Century Gothic" panose="020B0502020202020204" pitchFamily="34" charset="0"/>
            </a:endParaRPr>
          </a:p>
        </p:txBody>
      </p:sp>
      <p:sp>
        <p:nvSpPr>
          <p:cNvPr id="10" name="Rectángulo 9"/>
          <p:cNvSpPr/>
          <p:nvPr/>
        </p:nvSpPr>
        <p:spPr>
          <a:xfrm>
            <a:off x="5613075" y="2535555"/>
            <a:ext cx="5708697" cy="1455312"/>
          </a:xfrm>
          <a:prstGeom prst="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b="1" dirty="0">
                <a:latin typeface="Century Gothic" panose="020B0502020202020204" pitchFamily="34" charset="0"/>
              </a:rPr>
              <a:t>Su ejecución consta de dos fases principales, </a:t>
            </a:r>
            <a:r>
              <a:rPr lang="es-PE" sz="1600" b="1" dirty="0" err="1">
                <a:latin typeface="Century Gothic" panose="020B0502020202020204" pitchFamily="34" charset="0"/>
              </a:rPr>
              <a:t>Map</a:t>
            </a:r>
            <a:r>
              <a:rPr lang="es-PE" sz="1600" b="1" dirty="0">
                <a:latin typeface="Century Gothic" panose="020B0502020202020204" pitchFamily="34" charset="0"/>
              </a:rPr>
              <a:t> y Reduce, ambas programadas por el desarrollador. Se completan con una etapa interna, llamada “</a:t>
            </a:r>
            <a:r>
              <a:rPr lang="es-PE" sz="1600" b="1" dirty="0" err="1">
                <a:latin typeface="Century Gothic" panose="020B0502020202020204" pitchFamily="34" charset="0"/>
              </a:rPr>
              <a:t>Shuffle</a:t>
            </a:r>
            <a:r>
              <a:rPr lang="es-PE" sz="1600" b="1" dirty="0">
                <a:latin typeface="Century Gothic" panose="020B0502020202020204" pitchFamily="34" charset="0"/>
              </a:rPr>
              <a:t> and </a:t>
            </a:r>
            <a:r>
              <a:rPr lang="es-PE" sz="1600" b="1" dirty="0" err="1">
                <a:latin typeface="Century Gothic" panose="020B0502020202020204" pitchFamily="34" charset="0"/>
              </a:rPr>
              <a:t>sort</a:t>
            </a:r>
            <a:r>
              <a:rPr lang="es-PE" sz="1600" b="1" dirty="0">
                <a:latin typeface="Century Gothic" panose="020B0502020202020204" pitchFamily="34" charset="0"/>
              </a:rPr>
              <a:t>”, que permite vincular las dos fases anteriores. Cada una de ellas tiene una función:</a:t>
            </a:r>
            <a:endParaRPr lang="es-MX" sz="1600" b="1" dirty="0">
              <a:latin typeface="Century Gothic" panose="020B0502020202020204" pitchFamily="34" charset="0"/>
            </a:endParaRPr>
          </a:p>
        </p:txBody>
      </p:sp>
    </p:spTree>
    <p:extLst>
      <p:ext uri="{BB962C8B-B14F-4D97-AF65-F5344CB8AC3E}">
        <p14:creationId xmlns:p14="http://schemas.microsoft.com/office/powerpoint/2010/main" val="20150449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915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36870" y="-11418"/>
            <a:ext cx="12192000" cy="6937872"/>
          </a:xfrm>
          <a:prstGeom prst="rect">
            <a:avLst/>
          </a:prstGeom>
          <a:solidFill>
            <a:schemeClr val="bg1">
              <a:lumMod val="50000"/>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p:cNvSpPr/>
          <p:nvPr/>
        </p:nvSpPr>
        <p:spPr>
          <a:xfrm>
            <a:off x="6526624" y="1715959"/>
            <a:ext cx="5554132" cy="381619"/>
          </a:xfrm>
          <a:prstGeom prst="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smtClean="0">
                <a:solidFill>
                  <a:schemeClr val="bg1"/>
                </a:solidFill>
                <a:latin typeface="Century Gothic" panose="020B0502020202020204" pitchFamily="34" charset="0"/>
              </a:rPr>
              <a:t>Un clúster de Hadoop  puede crecer</a:t>
            </a:r>
            <a:endParaRPr lang="es-PE" sz="1400" b="1" dirty="0">
              <a:solidFill>
                <a:schemeClr val="bg1"/>
              </a:solidFill>
              <a:latin typeface="Century Gothic" panose="020B0502020202020204" pitchFamily="34" charset="0"/>
            </a:endParaRPr>
          </a:p>
        </p:txBody>
      </p:sp>
      <p:sp>
        <p:nvSpPr>
          <p:cNvPr id="6" name="Rectángulo 5"/>
          <p:cNvSpPr/>
          <p:nvPr/>
        </p:nvSpPr>
        <p:spPr>
          <a:xfrm>
            <a:off x="2077804" y="58458"/>
            <a:ext cx="7700209" cy="1069111"/>
          </a:xfrm>
          <a:prstGeom prst="rect">
            <a:avLst/>
          </a:prstGeom>
          <a:solidFill>
            <a:schemeClr val="bg1">
              <a:lumMod val="65000"/>
              <a:alpha val="56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4000" b="1" dirty="0" smtClean="0">
                <a:effectLst>
                  <a:outerShdw blurRad="38100" dist="38100" dir="2700000" algn="tl">
                    <a:srgbClr val="000000">
                      <a:alpha val="43137"/>
                    </a:srgbClr>
                  </a:outerShdw>
                </a:effectLst>
                <a:latin typeface="Century Gothic" panose="020B0502020202020204" pitchFamily="34" charset="0"/>
              </a:rPr>
              <a:t>VENTAJAS DE HADOOP</a:t>
            </a:r>
            <a:endParaRPr lang="es-PE" sz="4000" b="1" dirty="0">
              <a:effectLst>
                <a:outerShdw blurRad="38100" dist="38100" dir="2700000" algn="tl">
                  <a:srgbClr val="000000">
                    <a:alpha val="43137"/>
                  </a:srgbClr>
                </a:outerShdw>
              </a:effectLst>
              <a:latin typeface="Century Gothic" panose="020B0502020202020204" pitchFamily="34" charset="0"/>
            </a:endParaRPr>
          </a:p>
        </p:txBody>
      </p:sp>
      <p:pic>
        <p:nvPicPr>
          <p:cNvPr id="4102" name="Picture 6" descr="Imagen relacionada"/>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79" b="100000" l="714" r="98750">
                        <a14:foregroundMark x1="20893" y1="14821" x2="40714" y2="7857"/>
                        <a14:foregroundMark x1="33393" y1="19286" x2="33214" y2="13929"/>
                        <a14:foregroundMark x1="17500" y1="28750" x2="15179" y2="54286"/>
                        <a14:foregroundMark x1="9107" y1="29286" x2="4286" y2="62321"/>
                        <a14:foregroundMark x1="13393" y1="27679" x2="22679" y2="51250"/>
                        <a14:foregroundMark x1="13393" y1="33393" x2="14286" y2="45179"/>
                        <a14:foregroundMark x1="10536" y1="74643" x2="39821" y2="95357"/>
                        <a14:foregroundMark x1="28750" y1="69821" x2="35000" y2="88750"/>
                        <a14:foregroundMark x1="20179" y1="26786" x2="24107" y2="51607"/>
                        <a14:foregroundMark x1="24107" y1="51607" x2="25357" y2="54464"/>
                        <a14:foregroundMark x1="58393" y1="90000" x2="69821" y2="71607"/>
                        <a14:foregroundMark x1="55714" y1="95714" x2="51607" y2="76786"/>
                        <a14:foregroundMark x1="4821" y1="66250" x2="10893" y2="53393"/>
                        <a14:foregroundMark x1="83750" y1="70179" x2="92679" y2="38214"/>
                        <a14:foregroundMark x1="78036" y1="70536" x2="75893" y2="49643"/>
                        <a14:foregroundMark x1="75893" y1="49643" x2="75893" y2="49643"/>
                        <a14:foregroundMark x1="25714" y1="46071" x2="23036" y2="33214"/>
                        <a14:foregroundMark x1="2500" y1="47857" x2="6786" y2="28750"/>
                        <a14:foregroundMark x1="74464" y1="37143" x2="75536" y2="29821"/>
                        <a14:foregroundMark x1="48750" y1="64464" x2="52679" y2="56964"/>
                        <a14:foregroundMark x1="52679" y1="60536" x2="53929" y2="52679"/>
                        <a14:foregroundMark x1="34464" y1="39107" x2="37679" y2="43929"/>
                        <a14:foregroundMark x1="38036" y1="39464" x2="35000" y2="38036"/>
                        <a14:foregroundMark x1="44286" y1="41607" x2="63214" y2="41250"/>
                        <a14:foregroundMark x1="43393" y1="34464" x2="62679" y2="48214"/>
                        <a14:foregroundMark x1="30536" y1="11786" x2="65357" y2="79821"/>
                        <a14:foregroundMark x1="41071" y1="34107" x2="39464" y2="54821"/>
                        <a14:foregroundMark x1="39107" y1="37321" x2="31607" y2="50536"/>
                        <a14:foregroundMark x1="29286" y1="60536" x2="29643" y2="67500"/>
                        <a14:foregroundMark x1="32321" y1="53929" x2="50000" y2="66786"/>
                        <a14:foregroundMark x1="59643" y1="65714" x2="62321" y2="41607"/>
                        <a14:foregroundMark x1="64821" y1="64464" x2="64464" y2="38571"/>
                        <a14:foregroundMark x1="69286" y1="50536" x2="64107" y2="32857"/>
                        <a14:foregroundMark x1="64821" y1="28750" x2="43393" y2="51250"/>
                        <a14:foregroundMark x1="56964" y1="29286" x2="38571" y2="55357"/>
                        <a14:foregroundMark x1="61071" y1="19286" x2="43393" y2="37321"/>
                        <a14:foregroundMark x1="32857" y1="41607" x2="32321" y2="59643"/>
                        <a14:foregroundMark x1="42857" y1="44821" x2="20536" y2="46429"/>
                        <a14:foregroundMark x1="39107" y1="56071" x2="33214" y2="73393"/>
                        <a14:foregroundMark x1="40179" y1="55357" x2="40179" y2="73214"/>
                        <a14:foregroundMark x1="45179" y1="62679" x2="53036" y2="83036"/>
                        <a14:foregroundMark x1="49464" y1="56964" x2="57857" y2="65357"/>
                        <a14:foregroundMark x1="60893" y1="56250" x2="77321" y2="56964"/>
                        <a14:foregroundMark x1="66786" y1="43036" x2="75000" y2="55179"/>
                        <a14:foregroundMark x1="65000" y1="36250" x2="73393" y2="53393"/>
                        <a14:foregroundMark x1="46786" y1="11607" x2="39107" y2="16250"/>
                        <a14:foregroundMark x1="44821" y1="22679" x2="41071" y2="6429"/>
                        <a14:foregroundMark x1="49107" y1="48214" x2="61429" y2="87679"/>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60422" y="1560556"/>
            <a:ext cx="4865605" cy="4865606"/>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19"/>
          <p:cNvSpPr/>
          <p:nvPr/>
        </p:nvSpPr>
        <p:spPr>
          <a:xfrm>
            <a:off x="6526624" y="2527042"/>
            <a:ext cx="5554132" cy="471540"/>
          </a:xfrm>
          <a:prstGeom prst="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a:latin typeface="Century Gothic" panose="020B0502020202020204" pitchFamily="34" charset="0"/>
              </a:rPr>
              <a:t>A</a:t>
            </a:r>
            <a:r>
              <a:rPr lang="es-MX" sz="1400" b="1" dirty="0" smtClean="0">
                <a:latin typeface="Century Gothic" panose="020B0502020202020204" pitchFamily="34" charset="0"/>
              </a:rPr>
              <a:t>signa datos categorizados a través de miles de computadoras baratas, y ello supone un gran ahorro</a:t>
            </a:r>
            <a:endParaRPr lang="es-PE" sz="1400" b="1" dirty="0">
              <a:latin typeface="Century Gothic" panose="020B0502020202020204" pitchFamily="34" charset="0"/>
            </a:endParaRPr>
          </a:p>
        </p:txBody>
      </p:sp>
      <p:sp>
        <p:nvSpPr>
          <p:cNvPr id="8" name="Rectángulo 7"/>
          <p:cNvSpPr/>
          <p:nvPr/>
        </p:nvSpPr>
        <p:spPr>
          <a:xfrm>
            <a:off x="6096001" y="1311638"/>
            <a:ext cx="5078286" cy="490790"/>
          </a:xfrm>
          <a:prstGeom prst="rect">
            <a:avLst/>
          </a:prstGeom>
          <a:solidFill>
            <a:srgbClr val="D759C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b="1" dirty="0" smtClean="0">
                <a:effectLst>
                  <a:outerShdw blurRad="38100" dist="38100" dir="2700000" algn="tl">
                    <a:srgbClr val="000000">
                      <a:alpha val="43137"/>
                    </a:srgbClr>
                  </a:outerShdw>
                </a:effectLst>
                <a:latin typeface="Century Gothic" panose="020B0502020202020204" pitchFamily="34" charset="0"/>
              </a:rPr>
              <a:t>TECNOLOGÍA ALTAMENTE ESCALABLE</a:t>
            </a:r>
            <a:endParaRPr lang="es-PE" sz="1600" b="1" dirty="0">
              <a:effectLst>
                <a:outerShdw blurRad="38100" dist="38100" dir="2700000" algn="tl">
                  <a:srgbClr val="000000">
                    <a:alpha val="43137"/>
                  </a:srgbClr>
                </a:outerShdw>
              </a:effectLst>
              <a:latin typeface="Century Gothic" panose="020B0502020202020204" pitchFamily="34" charset="0"/>
            </a:endParaRPr>
          </a:p>
        </p:txBody>
      </p:sp>
      <p:sp>
        <p:nvSpPr>
          <p:cNvPr id="12" name="Rectángulo 11"/>
          <p:cNvSpPr/>
          <p:nvPr/>
        </p:nvSpPr>
        <p:spPr>
          <a:xfrm>
            <a:off x="6071420" y="2155310"/>
            <a:ext cx="5065996" cy="416233"/>
          </a:xfrm>
          <a:prstGeom prst="rect">
            <a:avLst/>
          </a:prstGeom>
          <a:solidFill>
            <a:srgbClr val="4EE24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smtClean="0">
                <a:effectLst>
                  <a:outerShdw blurRad="38100" dist="38100" dir="2700000" algn="tl">
                    <a:srgbClr val="000000">
                      <a:alpha val="43137"/>
                    </a:srgbClr>
                  </a:outerShdw>
                </a:effectLst>
                <a:latin typeface="Century Gothic" panose="020B0502020202020204" pitchFamily="34" charset="0"/>
              </a:rPr>
              <a:t>ALMACENAMIENTO A BAJO COSTO</a:t>
            </a:r>
            <a:endParaRPr lang="es-PE" sz="1600" dirty="0">
              <a:effectLst>
                <a:outerShdw blurRad="38100" dist="38100" dir="2700000" algn="tl">
                  <a:srgbClr val="000000">
                    <a:alpha val="43137"/>
                  </a:srgbClr>
                </a:outerShdw>
              </a:effectLst>
              <a:latin typeface="Century Gothic" panose="020B0502020202020204" pitchFamily="34" charset="0"/>
            </a:endParaRPr>
          </a:p>
        </p:txBody>
      </p:sp>
      <p:sp>
        <p:nvSpPr>
          <p:cNvPr id="13" name="Rectángulo 12"/>
          <p:cNvSpPr/>
          <p:nvPr/>
        </p:nvSpPr>
        <p:spPr>
          <a:xfrm>
            <a:off x="6536268" y="5702534"/>
            <a:ext cx="5534844" cy="1079579"/>
          </a:xfrm>
          <a:prstGeom prst="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a:latin typeface="Century Gothic" panose="020B0502020202020204" pitchFamily="34" charset="0"/>
              </a:rPr>
              <a:t>E</a:t>
            </a:r>
            <a:r>
              <a:rPr lang="es-MX" sz="1400" b="1" dirty="0" smtClean="0">
                <a:latin typeface="Century Gothic" panose="020B0502020202020204" pitchFamily="34" charset="0"/>
              </a:rPr>
              <a:t>s una tecnología que facilita almacenar grandes volúmenes de información, lo que a su vez permite recuperar datos de forma segura. Si un equipo se cae, siempre hay otra copia disponible, con lo que es posible la recuperación de datos en caso de producirse fallos.</a:t>
            </a:r>
            <a:endParaRPr lang="es-MX" sz="1400" b="1" dirty="0">
              <a:latin typeface="Century Gothic" panose="020B0502020202020204" pitchFamily="34" charset="0"/>
            </a:endParaRPr>
          </a:p>
        </p:txBody>
      </p:sp>
      <p:sp>
        <p:nvSpPr>
          <p:cNvPr id="14" name="Rectángulo 13"/>
          <p:cNvSpPr/>
          <p:nvPr/>
        </p:nvSpPr>
        <p:spPr>
          <a:xfrm>
            <a:off x="6096001" y="5286806"/>
            <a:ext cx="5065995" cy="415728"/>
          </a:xfrm>
          <a:prstGeom prst="rect">
            <a:avLst/>
          </a:prstGeom>
          <a:solidFill>
            <a:srgbClr val="716DC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smtClean="0">
                <a:effectLst>
                  <a:outerShdw blurRad="38100" dist="38100" dir="2700000" algn="tl">
                    <a:srgbClr val="000000">
                      <a:alpha val="43137"/>
                    </a:srgbClr>
                  </a:outerShdw>
                </a:effectLst>
                <a:latin typeface="Century Gothic" panose="020B0502020202020204" pitchFamily="34" charset="0"/>
              </a:rPr>
              <a:t>TOLERANTE A FALLOS</a:t>
            </a:r>
            <a:endParaRPr lang="es-PE" dirty="0">
              <a:effectLst>
                <a:outerShdw blurRad="38100" dist="38100" dir="2700000" algn="tl">
                  <a:srgbClr val="000000">
                    <a:alpha val="43137"/>
                  </a:srgbClr>
                </a:outerShdw>
              </a:effectLst>
              <a:latin typeface="Century Gothic" panose="020B0502020202020204" pitchFamily="34" charset="0"/>
            </a:endParaRPr>
          </a:p>
        </p:txBody>
      </p:sp>
      <p:sp>
        <p:nvSpPr>
          <p:cNvPr id="18" name="Rectángulo 17"/>
          <p:cNvSpPr/>
          <p:nvPr/>
        </p:nvSpPr>
        <p:spPr>
          <a:xfrm>
            <a:off x="6536268" y="3457518"/>
            <a:ext cx="5554132" cy="702201"/>
          </a:xfrm>
          <a:prstGeom prst="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a:latin typeface="Century Gothic" panose="020B0502020202020204" pitchFamily="34" charset="0"/>
              </a:rPr>
              <a:t>A</a:t>
            </a:r>
            <a:r>
              <a:rPr lang="es-MX" sz="1400" b="1" dirty="0" smtClean="0">
                <a:latin typeface="Century Gothic" panose="020B0502020202020204" pitchFamily="34" charset="0"/>
              </a:rPr>
              <a:t>l incrementar el número de nodos del sistema también ganamos en capacidad de almacenamiento y procesamiento. </a:t>
            </a:r>
          </a:p>
        </p:txBody>
      </p:sp>
      <p:sp>
        <p:nvSpPr>
          <p:cNvPr id="15" name="Rectángulo 14"/>
          <p:cNvSpPr/>
          <p:nvPr/>
        </p:nvSpPr>
        <p:spPr>
          <a:xfrm>
            <a:off x="6526624" y="4547227"/>
            <a:ext cx="5544488" cy="631629"/>
          </a:xfrm>
          <a:prstGeom prst="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a:latin typeface="Century Gothic" panose="020B0502020202020204" pitchFamily="34" charset="0"/>
              </a:rPr>
              <a:t>T</a:t>
            </a:r>
            <a:r>
              <a:rPr lang="es-MX" sz="1400" b="1" dirty="0" smtClean="0">
                <a:latin typeface="Century Gothic" panose="020B0502020202020204" pitchFamily="34" charset="0"/>
              </a:rPr>
              <a:t>ambién permite ejecutar procesamientos y realizar análisis muy rápidos.</a:t>
            </a:r>
            <a:endParaRPr lang="es-MX" sz="1400" b="1" dirty="0">
              <a:latin typeface="Century Gothic" panose="020B0502020202020204" pitchFamily="34" charset="0"/>
            </a:endParaRPr>
          </a:p>
        </p:txBody>
      </p:sp>
      <p:sp>
        <p:nvSpPr>
          <p:cNvPr id="16" name="Rectángulo 15"/>
          <p:cNvSpPr/>
          <p:nvPr/>
        </p:nvSpPr>
        <p:spPr>
          <a:xfrm>
            <a:off x="6071420" y="3071274"/>
            <a:ext cx="5053705" cy="415728"/>
          </a:xfrm>
          <a:prstGeom prst="rect">
            <a:avLst/>
          </a:prstGeom>
          <a:solidFill>
            <a:srgbClr val="5AD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smtClean="0">
                <a:effectLst>
                  <a:outerShdw blurRad="38100" dist="38100" dir="2700000" algn="tl">
                    <a:srgbClr val="000000">
                      <a:alpha val="43137"/>
                    </a:srgbClr>
                  </a:outerShdw>
                </a:effectLst>
                <a:latin typeface="Century Gothic" panose="020B0502020202020204" pitchFamily="34" charset="0"/>
              </a:rPr>
              <a:t>FLEXIBILIDAD</a:t>
            </a:r>
            <a:endParaRPr lang="es-PE" b="1" dirty="0">
              <a:effectLst>
                <a:outerShdw blurRad="38100" dist="38100" dir="2700000" algn="tl">
                  <a:srgbClr val="000000">
                    <a:alpha val="43137"/>
                  </a:srgbClr>
                </a:outerShdw>
              </a:effectLst>
              <a:latin typeface="Century Gothic" panose="020B0502020202020204" pitchFamily="34" charset="0"/>
            </a:endParaRPr>
          </a:p>
        </p:txBody>
      </p:sp>
      <p:sp>
        <p:nvSpPr>
          <p:cNvPr id="17" name="Rectángulo 16"/>
          <p:cNvSpPr/>
          <p:nvPr/>
        </p:nvSpPr>
        <p:spPr>
          <a:xfrm>
            <a:off x="6059130" y="4230050"/>
            <a:ext cx="5078286" cy="415728"/>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smtClean="0">
                <a:effectLst>
                  <a:outerShdw blurRad="38100" dist="38100" dir="2700000" algn="tl">
                    <a:srgbClr val="000000">
                      <a:alpha val="43137"/>
                    </a:srgbClr>
                  </a:outerShdw>
                </a:effectLst>
                <a:latin typeface="Century Gothic" panose="020B0502020202020204" pitchFamily="34" charset="0"/>
              </a:rPr>
              <a:t>VELOCIDAD</a:t>
            </a:r>
            <a:endParaRPr lang="es-PE" dirty="0">
              <a:effectLst>
                <a:outerShdw blurRad="38100" dist="38100" dir="2700000" algn="tl">
                  <a:srgbClr val="000000">
                    <a:alpha val="43137"/>
                  </a:srgbClr>
                </a:outerShdw>
              </a:effectLst>
              <a:latin typeface="Century Gothic" panose="020B0502020202020204" pitchFamily="34" charset="0"/>
            </a:endParaRPr>
          </a:p>
        </p:txBody>
      </p:sp>
    </p:spTree>
    <p:extLst>
      <p:ext uri="{BB962C8B-B14F-4D97-AF65-F5344CB8AC3E}">
        <p14:creationId xmlns:p14="http://schemas.microsoft.com/office/powerpoint/2010/main" val="24423850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057" y="0"/>
            <a:ext cx="12193057" cy="6858594"/>
          </a:xfrm>
          <a:prstGeom prst="rect">
            <a:avLst/>
          </a:prstGeom>
        </p:spPr>
      </p:pic>
      <p:sp>
        <p:nvSpPr>
          <p:cNvPr id="4" name="Rectángulo 3"/>
          <p:cNvSpPr/>
          <p:nvPr/>
        </p:nvSpPr>
        <p:spPr>
          <a:xfrm>
            <a:off x="-12290" y="-76861"/>
            <a:ext cx="12192000" cy="6937872"/>
          </a:xfrm>
          <a:prstGeom prst="rect">
            <a:avLst/>
          </a:prstGeom>
          <a:solidFill>
            <a:schemeClr val="bg1">
              <a:lumMod val="50000"/>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2077804" y="58458"/>
            <a:ext cx="7700209" cy="1069111"/>
          </a:xfrm>
          <a:prstGeom prst="rect">
            <a:avLst/>
          </a:prstGeom>
          <a:solidFill>
            <a:schemeClr val="bg1">
              <a:lumMod val="65000"/>
              <a:alpha val="56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4000" b="1" dirty="0" smtClean="0">
                <a:effectLst>
                  <a:outerShdw blurRad="38100" dist="38100" dir="2700000" algn="tl">
                    <a:srgbClr val="000000">
                      <a:alpha val="43137"/>
                    </a:srgbClr>
                  </a:outerShdw>
                </a:effectLst>
                <a:latin typeface="Century Gothic" panose="020B0502020202020204" pitchFamily="34" charset="0"/>
              </a:rPr>
              <a:t>DESVENTAJAS DE HADOOP</a:t>
            </a:r>
            <a:endParaRPr lang="es-PE" sz="4000" b="1" dirty="0">
              <a:effectLst>
                <a:outerShdw blurRad="38100" dist="38100" dir="2700000" algn="tl">
                  <a:srgbClr val="000000">
                    <a:alpha val="43137"/>
                  </a:srgbClr>
                </a:outerShdw>
              </a:effectLst>
              <a:latin typeface="Century Gothic" panose="020B0502020202020204" pitchFamily="34" charset="0"/>
            </a:endParaRPr>
          </a:p>
        </p:txBody>
      </p:sp>
      <p:pic>
        <p:nvPicPr>
          <p:cNvPr id="7" name="Imagen 6"/>
          <p:cNvPicPr>
            <a:picLocks noChangeAspect="1"/>
          </p:cNvPicPr>
          <p:nvPr/>
        </p:nvPicPr>
        <p:blipFill rotWithShape="1">
          <a:blip r:embed="rId3">
            <a:extLst>
              <a:ext uri="{BEBA8EAE-BF5A-486C-A8C5-ECC9F3942E4B}">
                <a14:imgProps xmlns:a14="http://schemas.microsoft.com/office/drawing/2010/main">
                  <a14:imgLayer r:embed="rId4">
                    <a14:imgEffect>
                      <a14:backgroundRemoval t="3185" b="100000" l="44917" r="96333">
                        <a14:foregroundMark x1="66583" y1="18949" x2="59833" y2="30732"/>
                        <a14:foregroundMark x1="57000" y1="42834" x2="53500" y2="56847"/>
                        <a14:foregroundMark x1="57833" y1="71019" x2="61333" y2="82803"/>
                        <a14:foregroundMark x1="84917" y1="58917" x2="84667" y2="40446"/>
                        <a14:foregroundMark x1="81833" y1="30255" x2="74583" y2="13854"/>
                        <a14:foregroundMark x1="78333" y1="12580" x2="71917" y2="20860"/>
                        <a14:foregroundMark x1="81000" y1="17675" x2="80583" y2="36146"/>
                        <a14:foregroundMark x1="83250" y1="42038" x2="87750" y2="56210"/>
                        <a14:foregroundMark x1="89833" y1="45223" x2="91000" y2="56529"/>
                        <a14:foregroundMark x1="62750" y1="12580" x2="57167" y2="25955"/>
                        <a14:foregroundMark x1="64750" y1="34236" x2="65000" y2="10987"/>
                        <a14:foregroundMark x1="54750" y1="37739" x2="49417" y2="51115"/>
                        <a14:foregroundMark x1="58000" y1="41561" x2="54500" y2="59236"/>
                        <a14:foregroundMark x1="56000" y1="61624" x2="49583" y2="51752"/>
                        <a14:foregroundMark x1="52500" y1="38854" x2="48167" y2="47134"/>
                        <a14:foregroundMark x1="58667" y1="45223" x2="58667" y2="58121"/>
                        <a14:foregroundMark x1="61917" y1="67834" x2="66833" y2="79618"/>
                        <a14:foregroundMark x1="66833" y1="27866" x2="58250" y2="31847"/>
                        <a14:foregroundMark x1="61333" y1="67038" x2="56583" y2="69108"/>
                        <a14:foregroundMark x1="56750" y1="70223" x2="56750" y2="70223"/>
                        <a14:foregroundMark x1="91000" y1="61943" x2="83417" y2="51115"/>
                        <a14:foregroundMark x1="85500" y1="40127" x2="91250" y2="46338"/>
                      </a14:backgroundRemoval>
                    </a14:imgEffect>
                    <a14:imgEffect>
                      <a14:sharpenSoften amount="25000"/>
                    </a14:imgEffect>
                  </a14:imgLayer>
                </a14:imgProps>
              </a:ext>
            </a:extLst>
          </a:blip>
          <a:srcRect l="44052" t="3650" r="3436"/>
          <a:stretch/>
        </p:blipFill>
        <p:spPr>
          <a:xfrm>
            <a:off x="-74307" y="1274404"/>
            <a:ext cx="6002215" cy="5763358"/>
          </a:xfrm>
          <a:prstGeom prst="rect">
            <a:avLst/>
          </a:prstGeom>
        </p:spPr>
      </p:pic>
      <p:sp>
        <p:nvSpPr>
          <p:cNvPr id="8" name="Rectángulo 7"/>
          <p:cNvSpPr/>
          <p:nvPr/>
        </p:nvSpPr>
        <p:spPr>
          <a:xfrm>
            <a:off x="6526624" y="1908315"/>
            <a:ext cx="5554132" cy="381619"/>
          </a:xfrm>
          <a:prstGeom prst="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smtClean="0">
                <a:latin typeface="Century Gothic" panose="020B0502020202020204" pitchFamily="34" charset="0"/>
              </a:rPr>
              <a:t> Esta carencia puede generar problemas de soporte en caso de falta de conocimientos.</a:t>
            </a:r>
            <a:endParaRPr lang="es-MX" sz="1400" b="1" dirty="0">
              <a:latin typeface="Century Gothic" panose="020B0502020202020204" pitchFamily="34" charset="0"/>
            </a:endParaRPr>
          </a:p>
        </p:txBody>
      </p:sp>
      <p:sp>
        <p:nvSpPr>
          <p:cNvPr id="9" name="Rectángulo 8"/>
          <p:cNvSpPr/>
          <p:nvPr/>
        </p:nvSpPr>
        <p:spPr>
          <a:xfrm>
            <a:off x="6526624" y="2816588"/>
            <a:ext cx="5554132" cy="471540"/>
          </a:xfrm>
          <a:prstGeom prst="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smtClean="0">
                <a:latin typeface="Century Gothic" panose="020B0502020202020204" pitchFamily="34" charset="0"/>
              </a:rPr>
              <a:t>La misma escasez de técnicos deriva en un coste alto por sus servicios</a:t>
            </a:r>
            <a:r>
              <a:rPr lang="es-MX" sz="1400" dirty="0" smtClean="0"/>
              <a:t>.</a:t>
            </a:r>
          </a:p>
        </p:txBody>
      </p:sp>
      <p:sp>
        <p:nvSpPr>
          <p:cNvPr id="10" name="Rectángulo 9"/>
          <p:cNvSpPr/>
          <p:nvPr/>
        </p:nvSpPr>
        <p:spPr>
          <a:xfrm>
            <a:off x="6083710" y="1407380"/>
            <a:ext cx="5078286" cy="490790"/>
          </a:xfrm>
          <a:prstGeom prst="rect">
            <a:avLst/>
          </a:prstGeom>
          <a:solidFill>
            <a:srgbClr val="D759C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dirty="0" smtClean="0">
                <a:effectLst>
                  <a:outerShdw blurRad="38100" dist="38100" dir="2700000" algn="tl">
                    <a:srgbClr val="000000">
                      <a:alpha val="43137"/>
                    </a:srgbClr>
                  </a:outerShdw>
                </a:effectLst>
                <a:latin typeface="Century Gothic" panose="020B0502020202020204" pitchFamily="34" charset="0"/>
              </a:rPr>
              <a:t>FALTAN INGENIEROS</a:t>
            </a:r>
            <a:endParaRPr lang="es-PE" sz="2000" b="1" dirty="0">
              <a:effectLst>
                <a:outerShdw blurRad="38100" dist="38100" dir="2700000" algn="tl">
                  <a:srgbClr val="000000">
                    <a:alpha val="43137"/>
                  </a:srgbClr>
                </a:outerShdw>
              </a:effectLst>
              <a:latin typeface="Century Gothic" panose="020B0502020202020204" pitchFamily="34" charset="0"/>
            </a:endParaRPr>
          </a:p>
        </p:txBody>
      </p:sp>
      <p:sp>
        <p:nvSpPr>
          <p:cNvPr id="11" name="Rectángulo 10"/>
          <p:cNvSpPr/>
          <p:nvPr/>
        </p:nvSpPr>
        <p:spPr>
          <a:xfrm>
            <a:off x="6089855" y="2395873"/>
            <a:ext cx="5065996" cy="416233"/>
          </a:xfrm>
          <a:prstGeom prst="rect">
            <a:avLst/>
          </a:prstGeom>
          <a:solidFill>
            <a:srgbClr val="4EE24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smtClean="0">
                <a:effectLst>
                  <a:outerShdw blurRad="38100" dist="38100" dir="2700000" algn="tl">
                    <a:srgbClr val="000000">
                      <a:alpha val="43137"/>
                    </a:srgbClr>
                  </a:outerShdw>
                </a:effectLst>
                <a:latin typeface="Century Gothic" panose="020B0502020202020204" pitchFamily="34" charset="0"/>
              </a:rPr>
              <a:t>SUS SERVICIOS SON CAROS</a:t>
            </a:r>
            <a:r>
              <a:rPr lang="es-MX" sz="1600" dirty="0" smtClean="0"/>
              <a:t> </a:t>
            </a:r>
            <a:endParaRPr lang="es-PE" sz="1600" dirty="0">
              <a:effectLst>
                <a:outerShdw blurRad="38100" dist="38100" dir="2700000" algn="tl">
                  <a:srgbClr val="000000">
                    <a:alpha val="43137"/>
                  </a:srgbClr>
                </a:outerShdw>
              </a:effectLst>
              <a:latin typeface="Century Gothic" panose="020B0502020202020204" pitchFamily="34" charset="0"/>
            </a:endParaRPr>
          </a:p>
        </p:txBody>
      </p:sp>
      <p:sp>
        <p:nvSpPr>
          <p:cNvPr id="12" name="Rectángulo 11"/>
          <p:cNvSpPr/>
          <p:nvPr/>
        </p:nvSpPr>
        <p:spPr>
          <a:xfrm>
            <a:off x="6536268" y="6304285"/>
            <a:ext cx="5544488" cy="477828"/>
          </a:xfrm>
          <a:prstGeom prst="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a:latin typeface="Century Gothic" panose="020B0502020202020204" pitchFamily="34" charset="0"/>
              </a:rPr>
              <a:t>L</a:t>
            </a:r>
            <a:r>
              <a:rPr lang="es-MX" sz="1400" b="1" dirty="0" smtClean="0">
                <a:latin typeface="Century Gothic" panose="020B0502020202020204" pitchFamily="34" charset="0"/>
              </a:rPr>
              <a:t>a integración con Hadoop no es fácil. Por lo tanto, hay menos opciones de conectividad.</a:t>
            </a:r>
            <a:endParaRPr lang="es-PE" sz="1400" b="1" dirty="0">
              <a:latin typeface="Century Gothic" panose="020B0502020202020204" pitchFamily="34" charset="0"/>
            </a:endParaRPr>
          </a:p>
        </p:txBody>
      </p:sp>
      <p:sp>
        <p:nvSpPr>
          <p:cNvPr id="13" name="Rectángulo 12"/>
          <p:cNvSpPr/>
          <p:nvPr/>
        </p:nvSpPr>
        <p:spPr>
          <a:xfrm>
            <a:off x="6096001" y="5893199"/>
            <a:ext cx="5065995" cy="415728"/>
          </a:xfrm>
          <a:prstGeom prst="rect">
            <a:avLst/>
          </a:prstGeom>
          <a:solidFill>
            <a:srgbClr val="716DC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smtClean="0">
                <a:effectLst>
                  <a:outerShdw blurRad="38100" dist="38100" dir="2700000" algn="tl">
                    <a:srgbClr val="000000">
                      <a:alpha val="43137"/>
                    </a:srgbClr>
                  </a:outerShdw>
                </a:effectLst>
                <a:latin typeface="Century Gothic" panose="020B0502020202020204" pitchFamily="34" charset="0"/>
              </a:rPr>
              <a:t>CONECTIVIDAD</a:t>
            </a:r>
            <a:endParaRPr lang="es-PE" dirty="0">
              <a:effectLst>
                <a:outerShdw blurRad="38100" dist="38100" dir="2700000" algn="tl">
                  <a:srgbClr val="000000">
                    <a:alpha val="43137"/>
                  </a:srgbClr>
                </a:outerShdw>
              </a:effectLst>
              <a:latin typeface="Century Gothic" panose="020B0502020202020204" pitchFamily="34" charset="0"/>
            </a:endParaRPr>
          </a:p>
        </p:txBody>
      </p:sp>
      <p:sp>
        <p:nvSpPr>
          <p:cNvPr id="14" name="Rectángulo 13"/>
          <p:cNvSpPr/>
          <p:nvPr/>
        </p:nvSpPr>
        <p:spPr>
          <a:xfrm>
            <a:off x="6557010" y="3840013"/>
            <a:ext cx="5514102" cy="811477"/>
          </a:xfrm>
          <a:prstGeom prst="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smtClean="0">
                <a:latin typeface="Century Gothic" panose="020B0502020202020204" pitchFamily="34" charset="0"/>
              </a:rPr>
              <a:t>Salen versiones nuevas todas las semanas, lo que implica un problema a la hora de implementarlas, habida cuenta, además, de que para hacerlo se precisa llevar a cabo un complejo proceso de certificación.</a:t>
            </a:r>
            <a:r>
              <a:rPr lang="es-MX" sz="1400" dirty="0" smtClean="0"/>
              <a:t> </a:t>
            </a:r>
            <a:endParaRPr lang="es-MX" sz="1400" dirty="0"/>
          </a:p>
        </p:txBody>
      </p:sp>
      <p:sp>
        <p:nvSpPr>
          <p:cNvPr id="15" name="Rectángulo 14"/>
          <p:cNvSpPr/>
          <p:nvPr/>
        </p:nvSpPr>
        <p:spPr>
          <a:xfrm>
            <a:off x="6526624" y="5169593"/>
            <a:ext cx="5544488" cy="631629"/>
          </a:xfrm>
          <a:prstGeom prst="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smtClean="0">
                <a:latin typeface="Century Gothic" panose="020B0502020202020204" pitchFamily="34" charset="0"/>
              </a:rPr>
              <a:t>Al estar optimizado para escalar, se sacrifican algunas características que en entorno empresarial son importantes, como la seguridad o el procesamiento en real time. </a:t>
            </a:r>
            <a:endParaRPr lang="es-MX" sz="1400" b="1" dirty="0">
              <a:latin typeface="Century Gothic" panose="020B0502020202020204" pitchFamily="34" charset="0"/>
            </a:endParaRPr>
          </a:p>
        </p:txBody>
      </p:sp>
      <p:sp>
        <p:nvSpPr>
          <p:cNvPr id="16" name="Rectángulo 15"/>
          <p:cNvSpPr/>
          <p:nvPr/>
        </p:nvSpPr>
        <p:spPr>
          <a:xfrm>
            <a:off x="6083710" y="3380105"/>
            <a:ext cx="5053705" cy="415728"/>
          </a:xfrm>
          <a:prstGeom prst="rect">
            <a:avLst/>
          </a:prstGeom>
          <a:solidFill>
            <a:srgbClr val="5AD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smtClean="0">
                <a:effectLst>
                  <a:outerShdw blurRad="38100" dist="38100" dir="2700000" algn="tl">
                    <a:srgbClr val="000000">
                      <a:alpha val="43137"/>
                    </a:srgbClr>
                  </a:outerShdw>
                </a:effectLst>
                <a:latin typeface="Century Gothic" panose="020B0502020202020204" pitchFamily="34" charset="0"/>
              </a:rPr>
              <a:t>ACTUALIZACIONES CONSTANTES</a:t>
            </a:r>
            <a:endParaRPr lang="es-PE" b="1" dirty="0">
              <a:effectLst>
                <a:outerShdw blurRad="38100" dist="38100" dir="2700000" algn="tl">
                  <a:srgbClr val="000000">
                    <a:alpha val="43137"/>
                  </a:srgbClr>
                </a:outerShdw>
              </a:effectLst>
              <a:latin typeface="Century Gothic" panose="020B0502020202020204" pitchFamily="34" charset="0"/>
            </a:endParaRPr>
          </a:p>
        </p:txBody>
      </p:sp>
      <p:sp>
        <p:nvSpPr>
          <p:cNvPr id="17" name="Rectángulo 16"/>
          <p:cNvSpPr/>
          <p:nvPr/>
        </p:nvSpPr>
        <p:spPr>
          <a:xfrm>
            <a:off x="6095471" y="4715435"/>
            <a:ext cx="5078286" cy="415728"/>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dirty="0" smtClean="0">
                <a:effectLst>
                  <a:outerShdw blurRad="38100" dist="38100" dir="2700000" algn="tl">
                    <a:srgbClr val="000000">
                      <a:alpha val="43137"/>
                    </a:srgbClr>
                  </a:outerShdw>
                </a:effectLst>
                <a:latin typeface="Century Gothic" panose="020B0502020202020204" pitchFamily="34" charset="0"/>
              </a:rPr>
              <a:t>SEGURIDAD Y REAL TIME</a:t>
            </a:r>
            <a:endParaRPr lang="es-PE" sz="2000" dirty="0">
              <a:effectLst>
                <a:outerShdw blurRad="38100" dist="38100" dir="2700000" algn="tl">
                  <a:srgbClr val="000000">
                    <a:alpha val="43137"/>
                  </a:srgbClr>
                </a:outerShdw>
              </a:effectLst>
              <a:latin typeface="Century Gothic" panose="020B0502020202020204" pitchFamily="34" charset="0"/>
            </a:endParaRPr>
          </a:p>
        </p:txBody>
      </p:sp>
    </p:spTree>
    <p:extLst>
      <p:ext uri="{BB962C8B-B14F-4D97-AF65-F5344CB8AC3E}">
        <p14:creationId xmlns:p14="http://schemas.microsoft.com/office/powerpoint/2010/main" val="85841772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1321</TotalTime>
  <Words>608</Words>
  <Application>Microsoft Office PowerPoint</Application>
  <PresentationFormat>Panorámica</PresentationFormat>
  <Paragraphs>53</Paragraphs>
  <Slides>8</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8</vt:i4>
      </vt:variant>
    </vt:vector>
  </HeadingPairs>
  <TitlesOfParts>
    <vt:vector size="13" baseType="lpstr">
      <vt:lpstr>Arial</vt:lpstr>
      <vt:lpstr>Calibri</vt:lpstr>
      <vt:lpstr>Calibri Light</vt:lpstr>
      <vt:lpstr>Century Gothic</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Full name</dc:creator>
  <cp:lastModifiedBy>Lenovo</cp:lastModifiedBy>
  <cp:revision>27</cp:revision>
  <dcterms:created xsi:type="dcterms:W3CDTF">2019-12-01T01:13:07Z</dcterms:created>
  <dcterms:modified xsi:type="dcterms:W3CDTF">2019-12-01T23:19:06Z</dcterms:modified>
</cp:coreProperties>
</file>